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2" r:id="rId1"/>
  </p:sldMasterIdLst>
  <p:notesMasterIdLst>
    <p:notesMasterId r:id="rId22"/>
  </p:notesMasterIdLst>
  <p:handoutMasterIdLst>
    <p:handoutMasterId r:id="rId23"/>
  </p:handoutMasterIdLst>
  <p:sldIdLst>
    <p:sldId id="256" r:id="rId2"/>
    <p:sldId id="610" r:id="rId3"/>
    <p:sldId id="620" r:id="rId4"/>
    <p:sldId id="643" r:id="rId5"/>
    <p:sldId id="621" r:id="rId6"/>
    <p:sldId id="622" r:id="rId7"/>
    <p:sldId id="268" r:id="rId8"/>
    <p:sldId id="641" r:id="rId9"/>
    <p:sldId id="623" r:id="rId10"/>
    <p:sldId id="642" r:id="rId11"/>
    <p:sldId id="626" r:id="rId12"/>
    <p:sldId id="625" r:id="rId13"/>
    <p:sldId id="624" r:id="rId14"/>
    <p:sldId id="593" r:id="rId15"/>
    <p:sldId id="594" r:id="rId16"/>
    <p:sldId id="592" r:id="rId17"/>
    <p:sldId id="595" r:id="rId18"/>
    <p:sldId id="611" r:id="rId19"/>
    <p:sldId id="617" r:id="rId20"/>
    <p:sldId id="618" r:id="rId21"/>
  </p:sldIdLst>
  <p:sldSz cx="9144000" cy="6858000" type="letter"/>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8517"/>
    <a:srgbClr val="E99417"/>
    <a:srgbClr val="F2B800"/>
    <a:srgbClr val="174A75"/>
    <a:srgbClr val="009ED6"/>
    <a:srgbClr val="003366"/>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5" autoAdjust="0"/>
    <p:restoredTop sz="94793" autoAdjust="0"/>
  </p:normalViewPr>
  <p:slideViewPr>
    <p:cSldViewPr>
      <p:cViewPr varScale="1">
        <p:scale>
          <a:sx n="107" d="100"/>
          <a:sy n="107" d="100"/>
        </p:scale>
        <p:origin x="2088"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2004" y="-96"/>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900403-2A10-4C2D-A3D9-B8066BDC4CE4}"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US"/>
        </a:p>
      </dgm:t>
    </dgm:pt>
    <dgm:pt modelId="{E57F51E2-80AD-4C6C-8E5C-4E4B58384060}">
      <dgm:prSet phldrT="[Text]"/>
      <dgm:spPr/>
      <dgm:t>
        <a:bodyPr/>
        <a:lstStyle/>
        <a:p>
          <a:r>
            <a:rPr lang="en-US" dirty="0"/>
            <a:t>City Vendor Registration </a:t>
          </a:r>
        </a:p>
      </dgm:t>
    </dgm:pt>
    <dgm:pt modelId="{11E330C3-056D-4373-9530-8D87E03AB8A8}" type="parTrans" cxnId="{A8727C70-F3B6-4FDE-94B8-7BC8E6A68E88}">
      <dgm:prSet/>
      <dgm:spPr/>
      <dgm:t>
        <a:bodyPr/>
        <a:lstStyle/>
        <a:p>
          <a:endParaRPr lang="en-US"/>
        </a:p>
      </dgm:t>
    </dgm:pt>
    <dgm:pt modelId="{1E89297A-087C-4B02-9D2B-E7B874AEC6C7}" type="sibTrans" cxnId="{A8727C70-F3B6-4FDE-94B8-7BC8E6A68E88}">
      <dgm:prSet/>
      <dgm:spPr/>
      <dgm:t>
        <a:bodyPr/>
        <a:lstStyle/>
        <a:p>
          <a:endParaRPr lang="en-US"/>
        </a:p>
      </dgm:t>
    </dgm:pt>
    <dgm:pt modelId="{9D5AA7CC-C98B-452F-BC19-0A351558CC18}">
      <dgm:prSet phldrT="[Text]" custT="1"/>
      <dgm:spPr/>
      <dgm:t>
        <a:bodyPr/>
        <a:lstStyle/>
        <a:p>
          <a:r>
            <a:rPr lang="en-US" sz="1400" dirty="0"/>
            <a:t>Weekly notification of upcoming city projects</a:t>
          </a:r>
        </a:p>
      </dgm:t>
    </dgm:pt>
    <dgm:pt modelId="{99C47BFD-02F6-48CE-9739-85551264828F}" type="parTrans" cxnId="{F7BD4E86-8B70-4967-B732-ED10C05D3B8C}">
      <dgm:prSet/>
      <dgm:spPr/>
      <dgm:t>
        <a:bodyPr/>
        <a:lstStyle/>
        <a:p>
          <a:endParaRPr lang="en-US"/>
        </a:p>
      </dgm:t>
    </dgm:pt>
    <dgm:pt modelId="{2484B97D-5305-46AB-B048-453082C516BA}" type="sibTrans" cxnId="{F7BD4E86-8B70-4967-B732-ED10C05D3B8C}">
      <dgm:prSet/>
      <dgm:spPr/>
      <dgm:t>
        <a:bodyPr/>
        <a:lstStyle/>
        <a:p>
          <a:endParaRPr lang="en-US"/>
        </a:p>
      </dgm:t>
    </dgm:pt>
    <dgm:pt modelId="{F7891B67-E47E-4A57-85EB-2EC4AFCCF0E2}">
      <dgm:prSet phldrT="[Text]"/>
      <dgm:spPr/>
      <dgm:t>
        <a:bodyPr/>
        <a:lstStyle/>
        <a:p>
          <a:r>
            <a:rPr lang="en-US" dirty="0"/>
            <a:t>H.U.B. Certification </a:t>
          </a:r>
        </a:p>
      </dgm:t>
    </dgm:pt>
    <dgm:pt modelId="{B10E4826-5B5A-448B-8E3C-1152E3BDCF35}" type="parTrans" cxnId="{C1807D8B-1F49-42FA-A2AD-7423ADA5BFC9}">
      <dgm:prSet/>
      <dgm:spPr/>
      <dgm:t>
        <a:bodyPr/>
        <a:lstStyle/>
        <a:p>
          <a:endParaRPr lang="en-US"/>
        </a:p>
      </dgm:t>
    </dgm:pt>
    <dgm:pt modelId="{50F75167-B227-4A3A-B95D-71FAF4AD9C75}" type="sibTrans" cxnId="{C1807D8B-1F49-42FA-A2AD-7423ADA5BFC9}">
      <dgm:prSet/>
      <dgm:spPr/>
      <dgm:t>
        <a:bodyPr/>
        <a:lstStyle/>
        <a:p>
          <a:endParaRPr lang="en-US"/>
        </a:p>
      </dgm:t>
    </dgm:pt>
    <dgm:pt modelId="{777BFF12-7070-4E91-B0B3-BCD841372E05}">
      <dgm:prSet phldrT="[Text]" custT="1"/>
      <dgm:spPr/>
      <dgm:t>
        <a:bodyPr/>
        <a:lstStyle/>
        <a:p>
          <a:r>
            <a:rPr lang="en-US" sz="1400" dirty="0"/>
            <a:t>Accepted across the State of N.C. </a:t>
          </a:r>
        </a:p>
      </dgm:t>
    </dgm:pt>
    <dgm:pt modelId="{FB704CC1-A857-4D9E-8AA5-EF7D0977E7DD}" type="parTrans" cxnId="{4282ACD7-CD6D-4DFF-9F37-7BC20624A7AD}">
      <dgm:prSet/>
      <dgm:spPr/>
      <dgm:t>
        <a:bodyPr/>
        <a:lstStyle/>
        <a:p>
          <a:endParaRPr lang="en-US"/>
        </a:p>
      </dgm:t>
    </dgm:pt>
    <dgm:pt modelId="{D65C5DDA-14BD-48FD-90AC-29F90173BED6}" type="sibTrans" cxnId="{4282ACD7-CD6D-4DFF-9F37-7BC20624A7AD}">
      <dgm:prSet/>
      <dgm:spPr/>
      <dgm:t>
        <a:bodyPr/>
        <a:lstStyle/>
        <a:p>
          <a:endParaRPr lang="en-US"/>
        </a:p>
      </dgm:t>
    </dgm:pt>
    <dgm:pt modelId="{6596A98A-049F-4FB8-B0C2-DC7113E2A743}">
      <dgm:prSet phldrT="[Text]"/>
      <dgm:spPr/>
      <dgm:t>
        <a:bodyPr/>
        <a:lstStyle/>
        <a:p>
          <a:r>
            <a:rPr lang="en-US" dirty="0"/>
            <a:t>City Departments </a:t>
          </a:r>
        </a:p>
      </dgm:t>
    </dgm:pt>
    <dgm:pt modelId="{3317D1E0-38A7-4F1E-98EC-3E882B3E0025}" type="parTrans" cxnId="{81C55156-DEC9-4CCD-92B0-64A5C8FE6EC4}">
      <dgm:prSet/>
      <dgm:spPr/>
      <dgm:t>
        <a:bodyPr/>
        <a:lstStyle/>
        <a:p>
          <a:endParaRPr lang="en-US"/>
        </a:p>
      </dgm:t>
    </dgm:pt>
    <dgm:pt modelId="{45FE666A-284B-431E-A7F2-2DFB5D4295C1}" type="sibTrans" cxnId="{81C55156-DEC9-4CCD-92B0-64A5C8FE6EC4}">
      <dgm:prSet/>
      <dgm:spPr/>
      <dgm:t>
        <a:bodyPr/>
        <a:lstStyle/>
        <a:p>
          <a:endParaRPr lang="en-US"/>
        </a:p>
      </dgm:t>
    </dgm:pt>
    <dgm:pt modelId="{7A2761D8-C57C-4403-87B7-2EAF437E22DD}">
      <dgm:prSet phldrT="[Text]" custT="1"/>
      <dgm:spPr/>
      <dgm:t>
        <a:bodyPr/>
        <a:lstStyle/>
        <a:p>
          <a:r>
            <a:rPr lang="en-US" sz="1400" dirty="0"/>
            <a:t>Goods and Services purchased in an average year  </a:t>
          </a:r>
        </a:p>
      </dgm:t>
    </dgm:pt>
    <dgm:pt modelId="{0618BD52-0213-4B8D-BB20-D1DE7BB85534}" type="parTrans" cxnId="{B0131D41-3EB1-4DD4-A566-D5087B7D4576}">
      <dgm:prSet/>
      <dgm:spPr/>
      <dgm:t>
        <a:bodyPr/>
        <a:lstStyle/>
        <a:p>
          <a:endParaRPr lang="en-US"/>
        </a:p>
      </dgm:t>
    </dgm:pt>
    <dgm:pt modelId="{FC6E639D-8768-4B7A-97D1-F89E0B427EE4}" type="sibTrans" cxnId="{B0131D41-3EB1-4DD4-A566-D5087B7D4576}">
      <dgm:prSet/>
      <dgm:spPr/>
      <dgm:t>
        <a:bodyPr/>
        <a:lstStyle/>
        <a:p>
          <a:endParaRPr lang="en-US"/>
        </a:p>
      </dgm:t>
    </dgm:pt>
    <dgm:pt modelId="{D0178F87-2F10-43DC-8A40-525CBCC38E3B}">
      <dgm:prSet/>
      <dgm:spPr/>
      <dgm:t>
        <a:bodyPr/>
        <a:lstStyle/>
        <a:p>
          <a:r>
            <a:rPr lang="en-US" dirty="0"/>
            <a:t>Pre-Bid Meetings </a:t>
          </a:r>
        </a:p>
      </dgm:t>
    </dgm:pt>
    <dgm:pt modelId="{7597FE61-982A-498D-8A69-D65428E823E2}" type="parTrans" cxnId="{B7F332FA-DEE1-4383-97BD-6F90CE0F372B}">
      <dgm:prSet/>
      <dgm:spPr/>
      <dgm:t>
        <a:bodyPr/>
        <a:lstStyle/>
        <a:p>
          <a:endParaRPr lang="en-US"/>
        </a:p>
      </dgm:t>
    </dgm:pt>
    <dgm:pt modelId="{A8E95ECE-0B66-4EF2-A763-F86E077F9AB9}" type="sibTrans" cxnId="{B7F332FA-DEE1-4383-97BD-6F90CE0F372B}">
      <dgm:prSet/>
      <dgm:spPr/>
      <dgm:t>
        <a:bodyPr/>
        <a:lstStyle/>
        <a:p>
          <a:endParaRPr lang="en-US"/>
        </a:p>
      </dgm:t>
    </dgm:pt>
    <dgm:pt modelId="{EC90923A-014B-4241-BB4F-5F62DD49172B}">
      <dgm:prSet phldrT="[Text]" custT="1"/>
      <dgm:spPr/>
      <dgm:t>
        <a:bodyPr/>
        <a:lstStyle/>
        <a:p>
          <a:r>
            <a:rPr lang="en-US" sz="1400" dirty="0"/>
            <a:t>Notification of workshops, mailings, event calendars</a:t>
          </a:r>
        </a:p>
      </dgm:t>
    </dgm:pt>
    <dgm:pt modelId="{070B661F-97A5-4394-AA95-21EF1E8EA4CF}" type="parTrans" cxnId="{5A2A29E9-1C5E-4E29-8B73-0058C97E61E9}">
      <dgm:prSet/>
      <dgm:spPr/>
      <dgm:t>
        <a:bodyPr/>
        <a:lstStyle/>
        <a:p>
          <a:endParaRPr lang="en-US"/>
        </a:p>
      </dgm:t>
    </dgm:pt>
    <dgm:pt modelId="{9EE1ABC4-1553-4687-BA47-7BC0451278AD}" type="sibTrans" cxnId="{5A2A29E9-1C5E-4E29-8B73-0058C97E61E9}">
      <dgm:prSet/>
      <dgm:spPr/>
      <dgm:t>
        <a:bodyPr/>
        <a:lstStyle/>
        <a:p>
          <a:endParaRPr lang="en-US"/>
        </a:p>
      </dgm:t>
    </dgm:pt>
    <dgm:pt modelId="{E2DF2F28-4945-4D35-BCFA-C0C3F1431A73}">
      <dgm:prSet phldrT="[Text]" custT="1"/>
      <dgm:spPr/>
      <dgm:t>
        <a:bodyPr/>
        <a:lstStyle/>
        <a:p>
          <a:r>
            <a:rPr lang="en-US" sz="1400" dirty="0"/>
            <a:t>Opportunity to establish relationships with general contractors for potential business.  </a:t>
          </a:r>
        </a:p>
      </dgm:t>
    </dgm:pt>
    <dgm:pt modelId="{1AAD54EA-1DEA-4433-8DE7-2FE79EAA32AC}" type="parTrans" cxnId="{751DC7AA-CC9D-4C7C-94C2-F5B3DD3E1D8C}">
      <dgm:prSet/>
      <dgm:spPr/>
      <dgm:t>
        <a:bodyPr/>
        <a:lstStyle/>
        <a:p>
          <a:endParaRPr lang="en-US"/>
        </a:p>
      </dgm:t>
    </dgm:pt>
    <dgm:pt modelId="{2E9CCAC3-2B6D-464A-B3CC-651FCDFE4A77}" type="sibTrans" cxnId="{751DC7AA-CC9D-4C7C-94C2-F5B3DD3E1D8C}">
      <dgm:prSet/>
      <dgm:spPr/>
      <dgm:t>
        <a:bodyPr/>
        <a:lstStyle/>
        <a:p>
          <a:endParaRPr lang="en-US"/>
        </a:p>
      </dgm:t>
    </dgm:pt>
    <dgm:pt modelId="{A13BE7D1-F690-47A8-BDFA-E06549973BE1}">
      <dgm:prSet phldrT="[Text]" custT="1"/>
      <dgm:spPr/>
      <dgm:t>
        <a:bodyPr/>
        <a:lstStyle/>
        <a:p>
          <a:r>
            <a:rPr lang="en-US" sz="1400" dirty="0"/>
            <a:t>Local Preference   </a:t>
          </a:r>
        </a:p>
      </dgm:t>
    </dgm:pt>
    <dgm:pt modelId="{8CCEA8A7-CE1D-435D-9ADC-9B2956E020AE}" type="parTrans" cxnId="{3BDACC4E-088D-4411-997A-2B5F2CADE47E}">
      <dgm:prSet/>
      <dgm:spPr/>
      <dgm:t>
        <a:bodyPr/>
        <a:lstStyle/>
        <a:p>
          <a:endParaRPr lang="en-US"/>
        </a:p>
      </dgm:t>
    </dgm:pt>
    <dgm:pt modelId="{9DF8B97E-969B-4DE3-A153-7C79A16EFB4C}" type="sibTrans" cxnId="{3BDACC4E-088D-4411-997A-2B5F2CADE47E}">
      <dgm:prSet/>
      <dgm:spPr/>
      <dgm:t>
        <a:bodyPr/>
        <a:lstStyle/>
        <a:p>
          <a:endParaRPr lang="en-US"/>
        </a:p>
      </dgm:t>
    </dgm:pt>
    <dgm:pt modelId="{D995C2FE-01D8-4B81-BCEB-85942CC8FD3C}" type="pres">
      <dgm:prSet presAssocID="{46900403-2A10-4C2D-A3D9-B8066BDC4CE4}" presName="rootnode" presStyleCnt="0">
        <dgm:presLayoutVars>
          <dgm:chMax/>
          <dgm:chPref/>
          <dgm:dir/>
          <dgm:animLvl val="lvl"/>
        </dgm:presLayoutVars>
      </dgm:prSet>
      <dgm:spPr/>
    </dgm:pt>
    <dgm:pt modelId="{30282951-B00E-48DA-8F68-6C2956BE0028}" type="pres">
      <dgm:prSet presAssocID="{E57F51E2-80AD-4C6C-8E5C-4E4B58384060}" presName="composite" presStyleCnt="0"/>
      <dgm:spPr/>
    </dgm:pt>
    <dgm:pt modelId="{CC3B1816-28EB-4237-A8A8-75786D6F6DAA}" type="pres">
      <dgm:prSet presAssocID="{E57F51E2-80AD-4C6C-8E5C-4E4B58384060}" presName="bentUpArrow1" presStyleLbl="alignImgPlace1" presStyleIdx="0" presStyleCnt="3" custLinFactNeighborX="-85343" custLinFactNeighborY="10008"/>
      <dgm:spPr>
        <a:solidFill>
          <a:schemeClr val="accent2">
            <a:lumMod val="75000"/>
          </a:schemeClr>
        </a:solidFill>
      </dgm:spPr>
    </dgm:pt>
    <dgm:pt modelId="{22BCDE7C-F21C-4B14-883E-C8939BD37129}" type="pres">
      <dgm:prSet presAssocID="{E57F51E2-80AD-4C6C-8E5C-4E4B58384060}" presName="ParentText" presStyleLbl="node1" presStyleIdx="0" presStyleCnt="4" custLinFactNeighborX="-55002" custLinFactNeighborY="6589">
        <dgm:presLayoutVars>
          <dgm:chMax val="1"/>
          <dgm:chPref val="1"/>
          <dgm:bulletEnabled val="1"/>
        </dgm:presLayoutVars>
      </dgm:prSet>
      <dgm:spPr/>
    </dgm:pt>
    <dgm:pt modelId="{34695E4C-4955-4B10-A1B0-426043726E6E}" type="pres">
      <dgm:prSet presAssocID="{E57F51E2-80AD-4C6C-8E5C-4E4B58384060}" presName="ChildText" presStyleLbl="revTx" presStyleIdx="0" presStyleCnt="3" custScaleX="369685" custScaleY="126375" custLinFactX="3246" custLinFactNeighborX="100000" custLinFactNeighborY="7950">
        <dgm:presLayoutVars>
          <dgm:chMax val="0"/>
          <dgm:chPref val="0"/>
          <dgm:bulletEnabled val="1"/>
        </dgm:presLayoutVars>
      </dgm:prSet>
      <dgm:spPr/>
    </dgm:pt>
    <dgm:pt modelId="{92252F19-95FC-465A-A800-EF352F0F2D62}" type="pres">
      <dgm:prSet presAssocID="{1E89297A-087C-4B02-9D2B-E7B874AEC6C7}" presName="sibTrans" presStyleCnt="0"/>
      <dgm:spPr/>
    </dgm:pt>
    <dgm:pt modelId="{23EC8AA9-3654-4821-A5DB-5B01AC7C6BC9}" type="pres">
      <dgm:prSet presAssocID="{F7891B67-E47E-4A57-85EB-2EC4AFCCF0E2}" presName="composite" presStyleCnt="0"/>
      <dgm:spPr/>
    </dgm:pt>
    <dgm:pt modelId="{12FD50FB-41F2-47D0-9486-EAE4F129DC44}" type="pres">
      <dgm:prSet presAssocID="{F7891B67-E47E-4A57-85EB-2EC4AFCCF0E2}" presName="bentUpArrow1" presStyleLbl="alignImgPlace1" presStyleIdx="1" presStyleCnt="3" custLinFactX="-1758" custLinFactNeighborX="-100000" custLinFactNeighborY="27667"/>
      <dgm:spPr>
        <a:solidFill>
          <a:schemeClr val="accent3">
            <a:lumMod val="75000"/>
          </a:schemeClr>
        </a:solidFill>
      </dgm:spPr>
    </dgm:pt>
    <dgm:pt modelId="{593828F3-BEE8-4C8F-BBFC-3422C47C5AFC}" type="pres">
      <dgm:prSet presAssocID="{F7891B67-E47E-4A57-85EB-2EC4AFCCF0E2}" presName="ParentText" presStyleLbl="node1" presStyleIdx="1" presStyleCnt="4" custLinFactNeighborX="-76904" custLinFactNeighborY="21575">
        <dgm:presLayoutVars>
          <dgm:chMax val="1"/>
          <dgm:chPref val="1"/>
          <dgm:bulletEnabled val="1"/>
        </dgm:presLayoutVars>
      </dgm:prSet>
      <dgm:spPr/>
    </dgm:pt>
    <dgm:pt modelId="{7C853C1F-A3B0-47C3-ACF7-09E60227431C}" type="pres">
      <dgm:prSet presAssocID="{F7891B67-E47E-4A57-85EB-2EC4AFCCF0E2}" presName="ChildText" presStyleLbl="revTx" presStyleIdx="1" presStyleCnt="3" custScaleX="354487" custLinFactNeighborX="19098" custLinFactNeighborY="12368">
        <dgm:presLayoutVars>
          <dgm:chMax val="0"/>
          <dgm:chPref val="0"/>
          <dgm:bulletEnabled val="1"/>
        </dgm:presLayoutVars>
      </dgm:prSet>
      <dgm:spPr/>
    </dgm:pt>
    <dgm:pt modelId="{80CD21E4-9929-42EF-AA8E-9021FB8EF31F}" type="pres">
      <dgm:prSet presAssocID="{50F75167-B227-4A3A-B95D-71FAF4AD9C75}" presName="sibTrans" presStyleCnt="0"/>
      <dgm:spPr/>
    </dgm:pt>
    <dgm:pt modelId="{0A796589-0FAC-4B27-991B-C5765513DE21}" type="pres">
      <dgm:prSet presAssocID="{6596A98A-049F-4FB8-B0C2-DC7113E2A743}" presName="composite" presStyleCnt="0"/>
      <dgm:spPr/>
    </dgm:pt>
    <dgm:pt modelId="{F56FA329-FD56-4C28-8438-E5059E31CF49}" type="pres">
      <dgm:prSet presAssocID="{6596A98A-049F-4FB8-B0C2-DC7113E2A743}" presName="bentUpArrow1" presStyleLbl="alignImgPlace1" presStyleIdx="2" presStyleCnt="3" custLinFactX="-43155" custLinFactNeighborX="-100000" custLinFactNeighborY="4174"/>
      <dgm:spPr>
        <a:solidFill>
          <a:schemeClr val="accent2">
            <a:lumMod val="50000"/>
          </a:schemeClr>
        </a:solidFill>
      </dgm:spPr>
    </dgm:pt>
    <dgm:pt modelId="{5CE864CB-112B-4962-A586-E86DC4EB2759}" type="pres">
      <dgm:prSet presAssocID="{6596A98A-049F-4FB8-B0C2-DC7113E2A743}" presName="ParentText" presStyleLbl="node1" presStyleIdx="2" presStyleCnt="4" custLinFactX="-1374" custLinFactNeighborX="-100000" custLinFactNeighborY="4182">
        <dgm:presLayoutVars>
          <dgm:chMax val="1"/>
          <dgm:chPref val="1"/>
          <dgm:bulletEnabled val="1"/>
        </dgm:presLayoutVars>
      </dgm:prSet>
      <dgm:spPr/>
    </dgm:pt>
    <dgm:pt modelId="{00CBCB45-E800-4F5C-96F8-B86D3653369A}" type="pres">
      <dgm:prSet presAssocID="{6596A98A-049F-4FB8-B0C2-DC7113E2A743}" presName="ChildText" presStyleLbl="revTx" presStyleIdx="2" presStyleCnt="3" custScaleX="257327" custLinFactNeighborX="-55733" custLinFactNeighborY="1259">
        <dgm:presLayoutVars>
          <dgm:chMax val="0"/>
          <dgm:chPref val="0"/>
          <dgm:bulletEnabled val="1"/>
        </dgm:presLayoutVars>
      </dgm:prSet>
      <dgm:spPr/>
    </dgm:pt>
    <dgm:pt modelId="{9B15090E-2379-4693-9D63-5307986A7A6A}" type="pres">
      <dgm:prSet presAssocID="{45FE666A-284B-431E-A7F2-2DFB5D4295C1}" presName="sibTrans" presStyleCnt="0"/>
      <dgm:spPr/>
    </dgm:pt>
    <dgm:pt modelId="{020AF128-5EF7-49EF-8EFE-2C4A0FEFEF66}" type="pres">
      <dgm:prSet presAssocID="{D0178F87-2F10-43DC-8A40-525CBCC38E3B}" presName="composite" presStyleCnt="0"/>
      <dgm:spPr/>
    </dgm:pt>
    <dgm:pt modelId="{F8606456-1835-459D-ABC3-A42A8A3E4B63}" type="pres">
      <dgm:prSet presAssocID="{D0178F87-2F10-43DC-8A40-525CBCC38E3B}" presName="ParentText" presStyleLbl="node1" presStyleIdx="3" presStyleCnt="4" custLinFactX="-45635" custLinFactNeighborX="-100000" custLinFactNeighborY="2174">
        <dgm:presLayoutVars>
          <dgm:chMax val="1"/>
          <dgm:chPref val="1"/>
          <dgm:bulletEnabled val="1"/>
        </dgm:presLayoutVars>
      </dgm:prSet>
      <dgm:spPr/>
    </dgm:pt>
  </dgm:ptLst>
  <dgm:cxnLst>
    <dgm:cxn modelId="{3D6C210C-A168-4264-AD25-410941B29666}" type="presOf" srcId="{A13BE7D1-F690-47A8-BDFA-E06549973BE1}" destId="{34695E4C-4955-4B10-A1B0-426043726E6E}" srcOrd="0" destOrd="2" presId="urn:microsoft.com/office/officeart/2005/8/layout/StepDownProcess"/>
    <dgm:cxn modelId="{B0131D41-3EB1-4DD4-A566-D5087B7D4576}" srcId="{6596A98A-049F-4FB8-B0C2-DC7113E2A743}" destId="{7A2761D8-C57C-4403-87B7-2EAF437E22DD}" srcOrd="0" destOrd="0" parTransId="{0618BD52-0213-4B8D-BB20-D1DE7BB85534}" sibTransId="{FC6E639D-8768-4B7A-97D1-F89E0B427EE4}"/>
    <dgm:cxn modelId="{3BDACC4E-088D-4411-997A-2B5F2CADE47E}" srcId="{E57F51E2-80AD-4C6C-8E5C-4E4B58384060}" destId="{A13BE7D1-F690-47A8-BDFA-E06549973BE1}" srcOrd="2" destOrd="0" parTransId="{8CCEA8A7-CE1D-435D-9ADC-9B2956E020AE}" sibTransId="{9DF8B97E-969B-4DE3-A153-7C79A16EFB4C}"/>
    <dgm:cxn modelId="{81C55156-DEC9-4CCD-92B0-64A5C8FE6EC4}" srcId="{46900403-2A10-4C2D-A3D9-B8066BDC4CE4}" destId="{6596A98A-049F-4FB8-B0C2-DC7113E2A743}" srcOrd="2" destOrd="0" parTransId="{3317D1E0-38A7-4F1E-98EC-3E882B3E0025}" sibTransId="{45FE666A-284B-431E-A7F2-2DFB5D4295C1}"/>
    <dgm:cxn modelId="{C07CDA67-31FD-4C2A-9CCB-A2E71886BBC3}" type="presOf" srcId="{7A2761D8-C57C-4403-87B7-2EAF437E22DD}" destId="{00CBCB45-E800-4F5C-96F8-B86D3653369A}" srcOrd="0" destOrd="0" presId="urn:microsoft.com/office/officeart/2005/8/layout/StepDownProcess"/>
    <dgm:cxn modelId="{A8727C70-F3B6-4FDE-94B8-7BC8E6A68E88}" srcId="{46900403-2A10-4C2D-A3D9-B8066BDC4CE4}" destId="{E57F51E2-80AD-4C6C-8E5C-4E4B58384060}" srcOrd="0" destOrd="0" parTransId="{11E330C3-056D-4373-9530-8D87E03AB8A8}" sibTransId="{1E89297A-087C-4B02-9D2B-E7B874AEC6C7}"/>
    <dgm:cxn modelId="{63AFD57A-7CD3-4DE0-A2C1-EB6E6B064B4D}" type="presOf" srcId="{6596A98A-049F-4FB8-B0C2-DC7113E2A743}" destId="{5CE864CB-112B-4962-A586-E86DC4EB2759}" srcOrd="0" destOrd="0" presId="urn:microsoft.com/office/officeart/2005/8/layout/StepDownProcess"/>
    <dgm:cxn modelId="{4AF75B82-8C33-4A84-9833-2FE0CCA6F502}" type="presOf" srcId="{9D5AA7CC-C98B-452F-BC19-0A351558CC18}" destId="{34695E4C-4955-4B10-A1B0-426043726E6E}" srcOrd="0" destOrd="0" presId="urn:microsoft.com/office/officeart/2005/8/layout/StepDownProcess"/>
    <dgm:cxn modelId="{F7BD4E86-8B70-4967-B732-ED10C05D3B8C}" srcId="{E57F51E2-80AD-4C6C-8E5C-4E4B58384060}" destId="{9D5AA7CC-C98B-452F-BC19-0A351558CC18}" srcOrd="0" destOrd="0" parTransId="{99C47BFD-02F6-48CE-9739-85551264828F}" sibTransId="{2484B97D-5305-46AB-B048-453082C516BA}"/>
    <dgm:cxn modelId="{C1807D8B-1F49-42FA-A2AD-7423ADA5BFC9}" srcId="{46900403-2A10-4C2D-A3D9-B8066BDC4CE4}" destId="{F7891B67-E47E-4A57-85EB-2EC4AFCCF0E2}" srcOrd="1" destOrd="0" parTransId="{B10E4826-5B5A-448B-8E3C-1152E3BDCF35}" sibTransId="{50F75167-B227-4A3A-B95D-71FAF4AD9C75}"/>
    <dgm:cxn modelId="{78A629A5-CC8F-4081-BD19-EDA07FC664B4}" type="presOf" srcId="{E2DF2F28-4945-4D35-BCFA-C0C3F1431A73}" destId="{7C853C1F-A3B0-47C3-ACF7-09E60227431C}" srcOrd="0" destOrd="1" presId="urn:microsoft.com/office/officeart/2005/8/layout/StepDownProcess"/>
    <dgm:cxn modelId="{751DC7AA-CC9D-4C7C-94C2-F5B3DD3E1D8C}" srcId="{F7891B67-E47E-4A57-85EB-2EC4AFCCF0E2}" destId="{E2DF2F28-4945-4D35-BCFA-C0C3F1431A73}" srcOrd="1" destOrd="0" parTransId="{1AAD54EA-1DEA-4433-8DE7-2FE79EAA32AC}" sibTransId="{2E9CCAC3-2B6D-464A-B3CC-651FCDFE4A77}"/>
    <dgm:cxn modelId="{F21B09B0-AAB7-47A5-8262-27C7093FC297}" type="presOf" srcId="{EC90923A-014B-4241-BB4F-5F62DD49172B}" destId="{34695E4C-4955-4B10-A1B0-426043726E6E}" srcOrd="0" destOrd="1" presId="urn:microsoft.com/office/officeart/2005/8/layout/StepDownProcess"/>
    <dgm:cxn modelId="{77C616CF-AFDF-4ACA-84A1-7BAB1FFB46DA}" type="presOf" srcId="{777BFF12-7070-4E91-B0B3-BCD841372E05}" destId="{7C853C1F-A3B0-47C3-ACF7-09E60227431C}" srcOrd="0" destOrd="0" presId="urn:microsoft.com/office/officeart/2005/8/layout/StepDownProcess"/>
    <dgm:cxn modelId="{4282ACD7-CD6D-4DFF-9F37-7BC20624A7AD}" srcId="{F7891B67-E47E-4A57-85EB-2EC4AFCCF0E2}" destId="{777BFF12-7070-4E91-B0B3-BCD841372E05}" srcOrd="0" destOrd="0" parTransId="{FB704CC1-A857-4D9E-8AA5-EF7D0977E7DD}" sibTransId="{D65C5DDA-14BD-48FD-90AC-29F90173BED6}"/>
    <dgm:cxn modelId="{17E72FE2-92E4-4F3D-A74B-234C36E7D5F4}" type="presOf" srcId="{F7891B67-E47E-4A57-85EB-2EC4AFCCF0E2}" destId="{593828F3-BEE8-4C8F-BBFC-3422C47C5AFC}" srcOrd="0" destOrd="0" presId="urn:microsoft.com/office/officeart/2005/8/layout/StepDownProcess"/>
    <dgm:cxn modelId="{5A2A29E9-1C5E-4E29-8B73-0058C97E61E9}" srcId="{E57F51E2-80AD-4C6C-8E5C-4E4B58384060}" destId="{EC90923A-014B-4241-BB4F-5F62DD49172B}" srcOrd="1" destOrd="0" parTransId="{070B661F-97A5-4394-AA95-21EF1E8EA4CF}" sibTransId="{9EE1ABC4-1553-4687-BA47-7BC0451278AD}"/>
    <dgm:cxn modelId="{3EBB21EC-805F-4C51-80B4-C051E3B1223E}" type="presOf" srcId="{E57F51E2-80AD-4C6C-8E5C-4E4B58384060}" destId="{22BCDE7C-F21C-4B14-883E-C8939BD37129}" srcOrd="0" destOrd="0" presId="urn:microsoft.com/office/officeart/2005/8/layout/StepDownProcess"/>
    <dgm:cxn modelId="{2A657CF4-52A3-4BE5-923A-DB432FDD73DF}" type="presOf" srcId="{D0178F87-2F10-43DC-8A40-525CBCC38E3B}" destId="{F8606456-1835-459D-ABC3-A42A8A3E4B63}" srcOrd="0" destOrd="0" presId="urn:microsoft.com/office/officeart/2005/8/layout/StepDownProcess"/>
    <dgm:cxn modelId="{D72700F8-FD09-48D4-8EBA-2996C055ED11}" type="presOf" srcId="{46900403-2A10-4C2D-A3D9-B8066BDC4CE4}" destId="{D995C2FE-01D8-4B81-BCEB-85942CC8FD3C}" srcOrd="0" destOrd="0" presId="urn:microsoft.com/office/officeart/2005/8/layout/StepDownProcess"/>
    <dgm:cxn modelId="{B7F332FA-DEE1-4383-97BD-6F90CE0F372B}" srcId="{46900403-2A10-4C2D-A3D9-B8066BDC4CE4}" destId="{D0178F87-2F10-43DC-8A40-525CBCC38E3B}" srcOrd="3" destOrd="0" parTransId="{7597FE61-982A-498D-8A69-D65428E823E2}" sibTransId="{A8E95ECE-0B66-4EF2-A763-F86E077F9AB9}"/>
    <dgm:cxn modelId="{B45B2260-EC41-4274-997C-A3475C74E4A3}" type="presParOf" srcId="{D995C2FE-01D8-4B81-BCEB-85942CC8FD3C}" destId="{30282951-B00E-48DA-8F68-6C2956BE0028}" srcOrd="0" destOrd="0" presId="urn:microsoft.com/office/officeart/2005/8/layout/StepDownProcess"/>
    <dgm:cxn modelId="{0687E6CA-0A26-4E3F-B74E-9214FDDEE68E}" type="presParOf" srcId="{30282951-B00E-48DA-8F68-6C2956BE0028}" destId="{CC3B1816-28EB-4237-A8A8-75786D6F6DAA}" srcOrd="0" destOrd="0" presId="urn:microsoft.com/office/officeart/2005/8/layout/StepDownProcess"/>
    <dgm:cxn modelId="{88995512-CF7D-4D90-A87B-3253EEA8C0B8}" type="presParOf" srcId="{30282951-B00E-48DA-8F68-6C2956BE0028}" destId="{22BCDE7C-F21C-4B14-883E-C8939BD37129}" srcOrd="1" destOrd="0" presId="urn:microsoft.com/office/officeart/2005/8/layout/StepDownProcess"/>
    <dgm:cxn modelId="{BC23D710-C7C2-4A0F-A99D-AFC5ECD4830E}" type="presParOf" srcId="{30282951-B00E-48DA-8F68-6C2956BE0028}" destId="{34695E4C-4955-4B10-A1B0-426043726E6E}" srcOrd="2" destOrd="0" presId="urn:microsoft.com/office/officeart/2005/8/layout/StepDownProcess"/>
    <dgm:cxn modelId="{38047D52-72A9-4B2F-BD9D-E356E268BD81}" type="presParOf" srcId="{D995C2FE-01D8-4B81-BCEB-85942CC8FD3C}" destId="{92252F19-95FC-465A-A800-EF352F0F2D62}" srcOrd="1" destOrd="0" presId="urn:microsoft.com/office/officeart/2005/8/layout/StepDownProcess"/>
    <dgm:cxn modelId="{2C769162-696C-4E5B-9FB8-7BFEACC9B12E}" type="presParOf" srcId="{D995C2FE-01D8-4B81-BCEB-85942CC8FD3C}" destId="{23EC8AA9-3654-4821-A5DB-5B01AC7C6BC9}" srcOrd="2" destOrd="0" presId="urn:microsoft.com/office/officeart/2005/8/layout/StepDownProcess"/>
    <dgm:cxn modelId="{5F9B7FE1-1634-410C-B3AE-ABD0E009223C}" type="presParOf" srcId="{23EC8AA9-3654-4821-A5DB-5B01AC7C6BC9}" destId="{12FD50FB-41F2-47D0-9486-EAE4F129DC44}" srcOrd="0" destOrd="0" presId="urn:microsoft.com/office/officeart/2005/8/layout/StepDownProcess"/>
    <dgm:cxn modelId="{28E5E799-0C28-4C61-905B-1112B965806E}" type="presParOf" srcId="{23EC8AA9-3654-4821-A5DB-5B01AC7C6BC9}" destId="{593828F3-BEE8-4C8F-BBFC-3422C47C5AFC}" srcOrd="1" destOrd="0" presId="urn:microsoft.com/office/officeart/2005/8/layout/StepDownProcess"/>
    <dgm:cxn modelId="{60861A7C-DC42-4BB4-93DF-D2D0FC0D53C8}" type="presParOf" srcId="{23EC8AA9-3654-4821-A5DB-5B01AC7C6BC9}" destId="{7C853C1F-A3B0-47C3-ACF7-09E60227431C}" srcOrd="2" destOrd="0" presId="urn:microsoft.com/office/officeart/2005/8/layout/StepDownProcess"/>
    <dgm:cxn modelId="{545B053A-787F-4EAE-B86D-7A92014C2A94}" type="presParOf" srcId="{D995C2FE-01D8-4B81-BCEB-85942CC8FD3C}" destId="{80CD21E4-9929-42EF-AA8E-9021FB8EF31F}" srcOrd="3" destOrd="0" presId="urn:microsoft.com/office/officeart/2005/8/layout/StepDownProcess"/>
    <dgm:cxn modelId="{43A49B43-3894-46F9-AEB7-353C83013F66}" type="presParOf" srcId="{D995C2FE-01D8-4B81-BCEB-85942CC8FD3C}" destId="{0A796589-0FAC-4B27-991B-C5765513DE21}" srcOrd="4" destOrd="0" presId="urn:microsoft.com/office/officeart/2005/8/layout/StepDownProcess"/>
    <dgm:cxn modelId="{49B81230-DA89-42B7-A9E6-CAC0E25A198A}" type="presParOf" srcId="{0A796589-0FAC-4B27-991B-C5765513DE21}" destId="{F56FA329-FD56-4C28-8438-E5059E31CF49}" srcOrd="0" destOrd="0" presId="urn:microsoft.com/office/officeart/2005/8/layout/StepDownProcess"/>
    <dgm:cxn modelId="{10760D83-337A-46A5-98B7-A0A8E731C5DC}" type="presParOf" srcId="{0A796589-0FAC-4B27-991B-C5765513DE21}" destId="{5CE864CB-112B-4962-A586-E86DC4EB2759}" srcOrd="1" destOrd="0" presId="urn:microsoft.com/office/officeart/2005/8/layout/StepDownProcess"/>
    <dgm:cxn modelId="{69826E7A-3F2D-4ED8-B776-EAFDF16621EF}" type="presParOf" srcId="{0A796589-0FAC-4B27-991B-C5765513DE21}" destId="{00CBCB45-E800-4F5C-96F8-B86D3653369A}" srcOrd="2" destOrd="0" presId="urn:microsoft.com/office/officeart/2005/8/layout/StepDownProcess"/>
    <dgm:cxn modelId="{3264F113-3097-4483-99D1-458CA1304103}" type="presParOf" srcId="{D995C2FE-01D8-4B81-BCEB-85942CC8FD3C}" destId="{9B15090E-2379-4693-9D63-5307986A7A6A}" srcOrd="5" destOrd="0" presId="urn:microsoft.com/office/officeart/2005/8/layout/StepDownProcess"/>
    <dgm:cxn modelId="{E1E353C9-8FD2-4BCE-9F43-7145EC113A63}" type="presParOf" srcId="{D995C2FE-01D8-4B81-BCEB-85942CC8FD3C}" destId="{020AF128-5EF7-49EF-8EFE-2C4A0FEFEF66}" srcOrd="6" destOrd="0" presId="urn:microsoft.com/office/officeart/2005/8/layout/StepDownProcess"/>
    <dgm:cxn modelId="{FACAFF6F-BFB3-4B5B-8B4F-46E193726BCF}" type="presParOf" srcId="{020AF128-5EF7-49EF-8EFE-2C4A0FEFEF66}" destId="{F8606456-1835-459D-ABC3-A42A8A3E4B63}"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B1816-28EB-4237-A8A8-75786D6F6DAA}">
      <dsp:nvSpPr>
        <dsp:cNvPr id="0" name=""/>
        <dsp:cNvSpPr/>
      </dsp:nvSpPr>
      <dsp:spPr>
        <a:xfrm rot="5400000">
          <a:off x="74286" y="1339259"/>
          <a:ext cx="1073001" cy="1221573"/>
        </a:xfrm>
        <a:prstGeom prst="bentUpArrow">
          <a:avLst>
            <a:gd name="adj1" fmla="val 32840"/>
            <a:gd name="adj2" fmla="val 25000"/>
            <a:gd name="adj3" fmla="val 35780"/>
          </a:avLst>
        </a:prstGeom>
        <a:solidFill>
          <a:schemeClr val="accent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BCDE7C-F21C-4B14-883E-C8939BD37129}">
      <dsp:nvSpPr>
        <dsp:cNvPr id="0" name=""/>
        <dsp:cNvSpPr/>
      </dsp:nvSpPr>
      <dsp:spPr>
        <a:xfrm>
          <a:off x="0" y="125738"/>
          <a:ext cx="1806302" cy="1264353"/>
        </a:xfrm>
        <a:prstGeom prst="roundRect">
          <a:avLst>
            <a:gd name="adj" fmla="val 1667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City Vendor Registration </a:t>
          </a:r>
        </a:p>
      </dsp:txBody>
      <dsp:txXfrm>
        <a:off x="61732" y="187470"/>
        <a:ext cx="1682838" cy="1140889"/>
      </dsp:txXfrm>
    </dsp:sp>
    <dsp:sp modelId="{34695E4C-4955-4B10-A1B0-426043726E6E}">
      <dsp:nvSpPr>
        <dsp:cNvPr id="0" name=""/>
        <dsp:cNvSpPr/>
      </dsp:nvSpPr>
      <dsp:spPr>
        <a:xfrm>
          <a:off x="1854850" y="109492"/>
          <a:ext cx="4856670" cy="129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Weekly notification of upcoming city projects</a:t>
          </a:r>
        </a:p>
        <a:p>
          <a:pPr marL="114300" lvl="1" indent="-114300" algn="l" defTabSz="622300">
            <a:lnSpc>
              <a:spcPct val="90000"/>
            </a:lnSpc>
            <a:spcBef>
              <a:spcPct val="0"/>
            </a:spcBef>
            <a:spcAft>
              <a:spcPct val="15000"/>
            </a:spcAft>
            <a:buChar char="•"/>
          </a:pPr>
          <a:r>
            <a:rPr lang="en-US" sz="1400" kern="1200" dirty="0"/>
            <a:t>Notification of workshops, mailings, event calendars</a:t>
          </a:r>
        </a:p>
        <a:p>
          <a:pPr marL="114300" lvl="1" indent="-114300" algn="l" defTabSz="622300">
            <a:lnSpc>
              <a:spcPct val="90000"/>
            </a:lnSpc>
            <a:spcBef>
              <a:spcPct val="0"/>
            </a:spcBef>
            <a:spcAft>
              <a:spcPct val="15000"/>
            </a:spcAft>
            <a:buChar char="•"/>
          </a:pPr>
          <a:r>
            <a:rPr lang="en-US" sz="1400" kern="1200" dirty="0"/>
            <a:t>Local Preference   </a:t>
          </a:r>
        </a:p>
      </dsp:txBody>
      <dsp:txXfrm>
        <a:off x="1854850" y="109492"/>
        <a:ext cx="4856670" cy="1291433"/>
      </dsp:txXfrm>
    </dsp:sp>
    <dsp:sp modelId="{12FD50FB-41F2-47D0-9486-EAE4F129DC44}">
      <dsp:nvSpPr>
        <dsp:cNvPr id="0" name=""/>
        <dsp:cNvSpPr/>
      </dsp:nvSpPr>
      <dsp:spPr>
        <a:xfrm rot="5400000">
          <a:off x="1852794" y="2949026"/>
          <a:ext cx="1073001" cy="1221573"/>
        </a:xfrm>
        <a:prstGeom prst="bentUpArrow">
          <a:avLst>
            <a:gd name="adj1" fmla="val 32840"/>
            <a:gd name="adj2" fmla="val 25000"/>
            <a:gd name="adj3" fmla="val 35780"/>
          </a:avLst>
        </a:prstGeom>
        <a:solidFill>
          <a:schemeClr val="accent3">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3828F3-BEE8-4C8F-BBFC-3422C47C5AFC}">
      <dsp:nvSpPr>
        <dsp:cNvPr id="0" name=""/>
        <dsp:cNvSpPr/>
      </dsp:nvSpPr>
      <dsp:spPr>
        <a:xfrm>
          <a:off x="1422445" y="1735499"/>
          <a:ext cx="1806302" cy="1264353"/>
        </a:xfrm>
        <a:prstGeom prst="roundRect">
          <a:avLst>
            <a:gd name="adj" fmla="val 1667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H.U.B. Certification </a:t>
          </a:r>
        </a:p>
      </dsp:txBody>
      <dsp:txXfrm>
        <a:off x="1484177" y="1797231"/>
        <a:ext cx="1682838" cy="1140889"/>
      </dsp:txXfrm>
    </dsp:sp>
    <dsp:sp modelId="{7C853C1F-A3B0-47C3-ACF7-09E60227431C}">
      <dsp:nvSpPr>
        <dsp:cNvPr id="0" name=""/>
        <dsp:cNvSpPr/>
      </dsp:nvSpPr>
      <dsp:spPr>
        <a:xfrm>
          <a:off x="3197123" y="1709689"/>
          <a:ext cx="4657009" cy="102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Accepted across the State of N.C. </a:t>
          </a:r>
        </a:p>
        <a:p>
          <a:pPr marL="114300" lvl="1" indent="-114300" algn="l" defTabSz="622300">
            <a:lnSpc>
              <a:spcPct val="90000"/>
            </a:lnSpc>
            <a:spcBef>
              <a:spcPct val="0"/>
            </a:spcBef>
            <a:spcAft>
              <a:spcPct val="15000"/>
            </a:spcAft>
            <a:buChar char="•"/>
          </a:pPr>
          <a:r>
            <a:rPr lang="en-US" sz="1400" kern="1200" dirty="0"/>
            <a:t>Opportunity to establish relationships with general contractors for potential business.  </a:t>
          </a:r>
        </a:p>
      </dsp:txBody>
      <dsp:txXfrm>
        <a:off x="3197123" y="1709689"/>
        <a:ext cx="4657009" cy="1021905"/>
      </dsp:txXfrm>
    </dsp:sp>
    <dsp:sp modelId="{F56FA329-FD56-4C28-8438-E5059E31CF49}">
      <dsp:nvSpPr>
        <dsp:cNvPr id="0" name=""/>
        <dsp:cNvSpPr/>
      </dsp:nvSpPr>
      <dsp:spPr>
        <a:xfrm rot="5400000">
          <a:off x="3695021" y="4117231"/>
          <a:ext cx="1073001" cy="1221573"/>
        </a:xfrm>
        <a:prstGeom prst="bentUpArrow">
          <a:avLst>
            <a:gd name="adj1" fmla="val 32840"/>
            <a:gd name="adj2" fmla="val 25000"/>
            <a:gd name="adj3" fmla="val 35780"/>
          </a:avLst>
        </a:prstGeom>
        <a:solidFill>
          <a:schemeClr val="accent2">
            <a:lumMod val="5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E864CB-112B-4962-A586-E86DC4EB2759}">
      <dsp:nvSpPr>
        <dsp:cNvPr id="0" name=""/>
        <dsp:cNvSpPr/>
      </dsp:nvSpPr>
      <dsp:spPr>
        <a:xfrm>
          <a:off x="3328364" y="2935876"/>
          <a:ext cx="1806302" cy="1264353"/>
        </a:xfrm>
        <a:prstGeom prst="roundRect">
          <a:avLst>
            <a:gd name="adj" fmla="val 16670"/>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City Departments </a:t>
          </a:r>
        </a:p>
      </dsp:txBody>
      <dsp:txXfrm>
        <a:off x="3390096" y="2997608"/>
        <a:ext cx="1682838" cy="1140889"/>
      </dsp:txXfrm>
    </dsp:sp>
    <dsp:sp modelId="{00CBCB45-E800-4F5C-96F8-B86D3653369A}">
      <dsp:nvSpPr>
        <dsp:cNvPr id="0" name=""/>
        <dsp:cNvSpPr/>
      </dsp:nvSpPr>
      <dsp:spPr>
        <a:xfrm>
          <a:off x="5200177" y="3016451"/>
          <a:ext cx="3380587" cy="102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Goods and Services purchased in an average year  </a:t>
          </a:r>
        </a:p>
      </dsp:txBody>
      <dsp:txXfrm>
        <a:off x="5200177" y="3016451"/>
        <a:ext cx="3380587" cy="1021905"/>
      </dsp:txXfrm>
    </dsp:sp>
    <dsp:sp modelId="{F8606456-1835-459D-ABC3-A42A8A3E4B63}">
      <dsp:nvSpPr>
        <dsp:cNvPr id="0" name=""/>
        <dsp:cNvSpPr/>
      </dsp:nvSpPr>
      <dsp:spPr>
        <a:xfrm>
          <a:off x="4876799" y="4330773"/>
          <a:ext cx="1806302" cy="1264353"/>
        </a:xfrm>
        <a:prstGeom prst="roundRect">
          <a:avLst>
            <a:gd name="adj" fmla="val 16670"/>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Pre-Bid Meetings </a:t>
          </a:r>
        </a:p>
      </dsp:txBody>
      <dsp:txXfrm>
        <a:off x="4938531" y="4392505"/>
        <a:ext cx="1682838" cy="114088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2"/>
            <a:ext cx="4517813" cy="465138"/>
          </a:xfrm>
          <a:prstGeom prst="rect">
            <a:avLst/>
          </a:prstGeom>
          <a:noFill/>
          <a:ln w="12700" cap="sq">
            <a:noFill/>
            <a:miter lim="800000"/>
            <a:headEnd type="none" w="sm" len="sm"/>
            <a:tailEnd type="none" w="sm" len="sm"/>
          </a:ln>
          <a:effectLst/>
        </p:spPr>
        <p:txBody>
          <a:bodyPr vert="horz" wrap="square" lIns="93804" tIns="46901" rIns="93804" bIns="46901" numCol="1" anchor="t" anchorCtr="0" compatLnSpc="1">
            <a:prstTxWarp prst="textNoShape">
              <a:avLst/>
            </a:prstTxWarp>
          </a:bodyPr>
          <a:lstStyle>
            <a:lvl1pPr defTabSz="938860">
              <a:defRPr sz="1200">
                <a:latin typeface="Times New Roman" pitchFamily="18" charset="0"/>
              </a:defRPr>
            </a:lvl1pPr>
          </a:lstStyle>
          <a:p>
            <a:pPr>
              <a:defRPr/>
            </a:pPr>
            <a:r>
              <a:rPr lang="en-US" dirty="0"/>
              <a:t>Striving For Excellence In Community Development</a:t>
            </a:r>
          </a:p>
          <a:p>
            <a:pPr>
              <a:defRPr/>
            </a:pPr>
            <a:endParaRPr lang="en-US" dirty="0"/>
          </a:p>
        </p:txBody>
      </p:sp>
      <p:sp>
        <p:nvSpPr>
          <p:cNvPr id="15363" name="Rectangle 3"/>
          <p:cNvSpPr>
            <a:spLocks noGrp="1" noChangeArrowheads="1"/>
          </p:cNvSpPr>
          <p:nvPr>
            <p:ph type="dt" sz="quarter" idx="1"/>
          </p:nvPr>
        </p:nvSpPr>
        <p:spPr bwMode="auto">
          <a:xfrm>
            <a:off x="5218855" y="2"/>
            <a:ext cx="1791547" cy="465138"/>
          </a:xfrm>
          <a:prstGeom prst="rect">
            <a:avLst/>
          </a:prstGeom>
          <a:noFill/>
          <a:ln w="12700" cap="sq">
            <a:noFill/>
            <a:miter lim="800000"/>
            <a:headEnd type="none" w="sm" len="sm"/>
            <a:tailEnd type="none" w="sm" len="sm"/>
          </a:ln>
          <a:effectLst/>
        </p:spPr>
        <p:txBody>
          <a:bodyPr vert="horz" wrap="square" lIns="93804" tIns="46901" rIns="93804" bIns="46901" numCol="1" anchor="t" anchorCtr="0" compatLnSpc="1">
            <a:prstTxWarp prst="textNoShape">
              <a:avLst/>
            </a:prstTxWarp>
          </a:bodyPr>
          <a:lstStyle>
            <a:lvl1pPr algn="r" defTabSz="938860">
              <a:defRPr sz="1200">
                <a:latin typeface="Times New Roman" pitchFamily="18" charset="0"/>
              </a:defRPr>
            </a:lvl1pPr>
          </a:lstStyle>
          <a:p>
            <a:pPr>
              <a:defRPr/>
            </a:pPr>
            <a:fld id="{770527E9-CD6F-462A-9D73-B6EA41425131}" type="datetime1">
              <a:rPr lang="en-US" smtClean="0"/>
              <a:t>5/23/23</a:t>
            </a:fld>
            <a:endParaRPr lang="en-US" dirty="0"/>
          </a:p>
        </p:txBody>
      </p:sp>
      <p:sp>
        <p:nvSpPr>
          <p:cNvPr id="15364" name="Rectangle 4"/>
          <p:cNvSpPr>
            <a:spLocks noGrp="1" noChangeArrowheads="1"/>
          </p:cNvSpPr>
          <p:nvPr>
            <p:ph type="ftr" sz="quarter" idx="2"/>
          </p:nvPr>
        </p:nvSpPr>
        <p:spPr bwMode="auto">
          <a:xfrm>
            <a:off x="3" y="8831269"/>
            <a:ext cx="3037840" cy="465137"/>
          </a:xfrm>
          <a:prstGeom prst="rect">
            <a:avLst/>
          </a:prstGeom>
          <a:noFill/>
          <a:ln w="12700" cap="sq">
            <a:noFill/>
            <a:miter lim="800000"/>
            <a:headEnd type="none" w="sm" len="sm"/>
            <a:tailEnd type="none" w="sm" len="sm"/>
          </a:ln>
          <a:effectLst/>
        </p:spPr>
        <p:txBody>
          <a:bodyPr vert="horz" wrap="square" lIns="93804" tIns="46901" rIns="93804" bIns="46901" numCol="1" anchor="b" anchorCtr="0" compatLnSpc="1">
            <a:prstTxWarp prst="textNoShape">
              <a:avLst/>
            </a:prstTxWarp>
          </a:bodyPr>
          <a:lstStyle>
            <a:lvl1pPr defTabSz="938860">
              <a:defRPr sz="1200">
                <a:latin typeface="Times New Roman" pitchFamily="18" charset="0"/>
              </a:defRPr>
            </a:lvl1pPr>
          </a:lstStyle>
          <a:p>
            <a:pPr>
              <a:defRPr/>
            </a:pPr>
            <a:r>
              <a:rPr lang="en-US" dirty="0"/>
              <a:t>CBD 2012</a:t>
            </a:r>
          </a:p>
        </p:txBody>
      </p:sp>
      <p:sp>
        <p:nvSpPr>
          <p:cNvPr id="15365" name="Rectangle 5"/>
          <p:cNvSpPr>
            <a:spLocks noGrp="1" noChangeArrowheads="1"/>
          </p:cNvSpPr>
          <p:nvPr>
            <p:ph type="sldNum" sz="quarter" idx="3"/>
          </p:nvPr>
        </p:nvSpPr>
        <p:spPr bwMode="auto">
          <a:xfrm>
            <a:off x="3972560" y="8831269"/>
            <a:ext cx="3037840" cy="465137"/>
          </a:xfrm>
          <a:prstGeom prst="rect">
            <a:avLst/>
          </a:prstGeom>
          <a:noFill/>
          <a:ln w="12700" cap="sq">
            <a:noFill/>
            <a:miter lim="800000"/>
            <a:headEnd type="none" w="sm" len="sm"/>
            <a:tailEnd type="none" w="sm" len="sm"/>
          </a:ln>
          <a:effectLst/>
        </p:spPr>
        <p:txBody>
          <a:bodyPr vert="horz" wrap="square" lIns="93804" tIns="46901" rIns="93804" bIns="46901" numCol="1" anchor="b" anchorCtr="0" compatLnSpc="1">
            <a:prstTxWarp prst="textNoShape">
              <a:avLst/>
            </a:prstTxWarp>
          </a:bodyPr>
          <a:lstStyle>
            <a:lvl1pPr algn="r" defTabSz="938860">
              <a:defRPr sz="1200">
                <a:latin typeface="Times New Roman" pitchFamily="18" charset="0"/>
              </a:defRPr>
            </a:lvl1pPr>
          </a:lstStyle>
          <a:p>
            <a:pPr>
              <a:defRPr/>
            </a:pPr>
            <a:fld id="{19A0366D-5837-4F46-8BD5-45C2C5C66FC1}" type="slidenum">
              <a:rPr lang="en-US"/>
              <a:pPr>
                <a:defRPr/>
              </a:pPr>
              <a:t>‹#›</a:t>
            </a:fld>
            <a:endParaRPr lang="en-US" dirty="0"/>
          </a:p>
        </p:txBody>
      </p:sp>
    </p:spTree>
    <p:extLst>
      <p:ext uri="{BB962C8B-B14F-4D97-AF65-F5344CB8AC3E}">
        <p14:creationId xmlns:p14="http://schemas.microsoft.com/office/powerpoint/2010/main" val="42776029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 y="2"/>
            <a:ext cx="3037840" cy="465138"/>
          </a:xfrm>
          <a:prstGeom prst="rect">
            <a:avLst/>
          </a:prstGeom>
          <a:noFill/>
          <a:ln w="12700" cap="sq">
            <a:noFill/>
            <a:miter lim="800000"/>
            <a:headEnd type="none" w="sm" len="sm"/>
            <a:tailEnd type="none" w="sm" len="sm"/>
          </a:ln>
          <a:effectLst/>
        </p:spPr>
        <p:txBody>
          <a:bodyPr vert="horz" wrap="square" lIns="93804" tIns="46901" rIns="93804" bIns="46901" numCol="1" anchor="t" anchorCtr="0" compatLnSpc="1">
            <a:prstTxWarp prst="textNoShape">
              <a:avLst/>
            </a:prstTxWarp>
          </a:bodyPr>
          <a:lstStyle>
            <a:lvl1pPr defTabSz="938860">
              <a:defRPr sz="1200">
                <a:latin typeface="Times New Roman" pitchFamily="18" charset="0"/>
              </a:defRPr>
            </a:lvl1pPr>
          </a:lstStyle>
          <a:p>
            <a:pPr>
              <a:defRPr/>
            </a:pPr>
            <a:endParaRPr lang="en-US" dirty="0"/>
          </a:p>
        </p:txBody>
      </p:sp>
      <p:sp>
        <p:nvSpPr>
          <p:cNvPr id="65539" name="Rectangle 3"/>
          <p:cNvSpPr>
            <a:spLocks noGrp="1" noRot="1" noChangeAspect="1" noChangeArrowheads="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34723" y="4416431"/>
            <a:ext cx="5140960" cy="4183063"/>
          </a:xfrm>
          <a:prstGeom prst="rect">
            <a:avLst/>
          </a:prstGeom>
          <a:noFill/>
          <a:ln w="12700" cap="sq">
            <a:noFill/>
            <a:miter lim="800000"/>
            <a:headEnd type="none" w="sm" len="sm"/>
            <a:tailEnd type="none" w="sm" len="sm"/>
          </a:ln>
          <a:effectLst/>
        </p:spPr>
        <p:txBody>
          <a:bodyPr vert="horz" wrap="square" lIns="93804" tIns="46901" rIns="93804" bIns="4690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p:cNvSpPr>
            <a:spLocks noGrp="1" noChangeArrowheads="1"/>
          </p:cNvSpPr>
          <p:nvPr>
            <p:ph type="dt" idx="1"/>
          </p:nvPr>
        </p:nvSpPr>
        <p:spPr bwMode="auto">
          <a:xfrm>
            <a:off x="3972560" y="2"/>
            <a:ext cx="3037840" cy="465138"/>
          </a:xfrm>
          <a:prstGeom prst="rect">
            <a:avLst/>
          </a:prstGeom>
          <a:noFill/>
          <a:ln w="12700" cap="sq">
            <a:noFill/>
            <a:miter lim="800000"/>
            <a:headEnd type="none" w="sm" len="sm"/>
            <a:tailEnd type="none" w="sm" len="sm"/>
          </a:ln>
          <a:effectLst/>
        </p:spPr>
        <p:txBody>
          <a:bodyPr vert="horz" wrap="square" lIns="93804" tIns="46901" rIns="93804" bIns="46901" numCol="1" anchor="t" anchorCtr="0" compatLnSpc="1">
            <a:prstTxWarp prst="textNoShape">
              <a:avLst/>
            </a:prstTxWarp>
          </a:bodyPr>
          <a:lstStyle>
            <a:lvl1pPr algn="r" defTabSz="938860">
              <a:defRPr sz="1200">
                <a:latin typeface="Times New Roman" pitchFamily="18" charset="0"/>
              </a:defRPr>
            </a:lvl1pPr>
          </a:lstStyle>
          <a:p>
            <a:pPr>
              <a:defRPr/>
            </a:pPr>
            <a:fld id="{E7CFC28F-3275-432D-9EEA-0045661D81EF}" type="datetime1">
              <a:rPr lang="en-US" smtClean="0"/>
              <a:t>5/23/23</a:t>
            </a:fld>
            <a:endParaRPr lang="en-US" dirty="0"/>
          </a:p>
        </p:txBody>
      </p:sp>
      <p:sp>
        <p:nvSpPr>
          <p:cNvPr id="9" name="Footer Placeholder 8"/>
          <p:cNvSpPr>
            <a:spLocks noGrp="1"/>
          </p:cNvSpPr>
          <p:nvPr>
            <p:ph type="ftr" sz="quarter" idx="4"/>
          </p:nvPr>
        </p:nvSpPr>
        <p:spPr>
          <a:xfrm>
            <a:off x="1" y="8830322"/>
            <a:ext cx="3037212" cy="464506"/>
          </a:xfrm>
          <a:prstGeom prst="rect">
            <a:avLst/>
          </a:prstGeom>
        </p:spPr>
        <p:txBody>
          <a:bodyPr vert="horz" lIns="90581" tIns="45291" rIns="90581" bIns="45291" rtlCol="0" anchor="b"/>
          <a:lstStyle>
            <a:lvl1pPr algn="l">
              <a:defRPr sz="1200"/>
            </a:lvl1pPr>
          </a:lstStyle>
          <a:p>
            <a:endParaRPr lang="en-US" dirty="0"/>
          </a:p>
        </p:txBody>
      </p:sp>
    </p:spTree>
    <p:extLst>
      <p:ext uri="{BB962C8B-B14F-4D97-AF65-F5344CB8AC3E}">
        <p14:creationId xmlns:p14="http://schemas.microsoft.com/office/powerpoint/2010/main" val="178584657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p:spPr>
        <p:txBody>
          <a:bodyPr/>
          <a:lstStyle/>
          <a:p>
            <a:endParaRPr lang="en-US" dirty="0"/>
          </a:p>
        </p:txBody>
      </p:sp>
      <p:sp>
        <p:nvSpPr>
          <p:cNvPr id="5" name="Footer Placeholder 4"/>
          <p:cNvSpPr>
            <a:spLocks noGrp="1"/>
          </p:cNvSpPr>
          <p:nvPr>
            <p:ph type="ftr" sz="quarter" idx="11"/>
          </p:nvPr>
        </p:nvSpPr>
        <p:spPr>
          <a:xfrm>
            <a:off x="3" y="8831269"/>
            <a:ext cx="3037840" cy="465137"/>
          </a:xfrm>
          <a:prstGeom prst="rect">
            <a:avLst/>
          </a:prstGeom>
        </p:spPr>
        <p:txBody>
          <a:bodyPr/>
          <a:lstStyle/>
          <a:p>
            <a:pPr>
              <a:defRPr/>
            </a:pPr>
            <a:r>
              <a:rPr lang="en-US" dirty="0"/>
              <a:t>CBD 2012</a:t>
            </a:r>
          </a:p>
        </p:txBody>
      </p:sp>
    </p:spTree>
    <p:extLst>
      <p:ext uri="{BB962C8B-B14F-4D97-AF65-F5344CB8AC3E}">
        <p14:creationId xmlns:p14="http://schemas.microsoft.com/office/powerpoint/2010/main" val="3983013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4044524" y="8829675"/>
            <a:ext cx="3095249" cy="465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7521EC5-7E93-42ED-B853-58F0DBFEA078}" type="slidenum">
              <a:rPr lang="en-US">
                <a:latin typeface="Arial" panose="020B0604020202020204" pitchFamily="34" charset="0"/>
              </a:rPr>
              <a:pPr/>
              <a:t>2</a:t>
            </a:fld>
            <a:endParaRPr lang="en-US" dirty="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anose="020B0604020202020204" pitchFamily="34" charset="0"/>
            </a:endParaRPr>
          </a:p>
        </p:txBody>
      </p:sp>
    </p:spTree>
    <p:extLst>
      <p:ext uri="{BB962C8B-B14F-4D97-AF65-F5344CB8AC3E}">
        <p14:creationId xmlns:p14="http://schemas.microsoft.com/office/powerpoint/2010/main" val="2256430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61618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ctr">
              <a:defRPr sz="4800" b="1">
                <a:solidFill>
                  <a:schemeClr val="tx2"/>
                </a:solidFill>
                <a:effectLst>
                  <a:outerShdw blurRad="31750" dist="25400" dir="5400000" algn="tl" rotWithShape="0">
                    <a:srgbClr val="000000">
                      <a:alpha val="25000"/>
                    </a:srgbClr>
                  </a:outerShdw>
                </a:effectLst>
              </a:defRPr>
            </a:lvl1pPr>
            <a:extLst/>
          </a:lstStyle>
          <a:p>
            <a:r>
              <a:rPr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ct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90F6B6B1-1008-4E79-95E5-0519E67F75D4}" type="slidenum">
              <a:rPr lang="en-US"/>
              <a:pPr>
                <a:defRPr/>
              </a:pPr>
              <a:t>‹#›</a:t>
            </a:fld>
            <a:endParaRPr lang="en-US" dirty="0"/>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B1ED983-5489-48D4-BF50-7134E62F8F3E}" type="slidenum">
              <a:rPr lang="en-US"/>
              <a:pPr>
                <a:defRPr/>
              </a:pPr>
              <a:t>‹#›</a:t>
            </a:fld>
            <a:endParaRPr lang="en-US" dirty="0"/>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EF5FBED4-C340-4C1A-94A9-AB5DE9C094AE}" type="slidenum">
              <a:rPr lang="en-US"/>
              <a:pPr>
                <a:defRPr/>
              </a:pPr>
              <a:t>‹#›</a:t>
            </a:fld>
            <a:endParaRPr lang="en-US" dirty="0"/>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normAutofit/>
          </a:bodyPr>
          <a:lstStyle/>
          <a:p>
            <a:pPr lvl="0"/>
            <a:endParaRPr lang="en-US" noProof="0" dirty="0"/>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D20EB30-143E-408B-9688-348D40029FCE}" type="slidenum">
              <a:rPr lang="en-US"/>
              <a:pPr>
                <a:defRPr/>
              </a:pPr>
              <a:t>‹#›</a:t>
            </a:fld>
            <a:endParaRPr lang="en-US" dirty="0"/>
          </a:p>
        </p:txBody>
      </p:sp>
    </p:spTree>
    <p:extLst>
      <p:ext uri="{BB962C8B-B14F-4D97-AF65-F5344CB8AC3E}">
        <p14:creationId xmlns:p14="http://schemas.microsoft.com/office/powerpoint/2010/main" val="3151963318"/>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Text Placeholder 2"/>
          <p:cNvSpPr>
            <a:spLocks noGrp="1"/>
          </p:cNvSpPr>
          <p:nvPr>
            <p:ph type="body"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dirty="0"/>
          </a:p>
        </p:txBody>
      </p:sp>
      <p:sp>
        <p:nvSpPr>
          <p:cNvPr id="6" name="Rectangle 15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6"/>
          <p:cNvSpPr>
            <a:spLocks noGrp="1" noChangeArrowheads="1"/>
          </p:cNvSpPr>
          <p:nvPr>
            <p:ph type="sldNum" sz="quarter" idx="12"/>
          </p:nvPr>
        </p:nvSpPr>
        <p:spPr>
          <a:ln/>
        </p:spPr>
        <p:txBody>
          <a:bodyPr/>
          <a:lstStyle>
            <a:lvl1pPr>
              <a:defRPr/>
            </a:lvl1pPr>
          </a:lstStyle>
          <a:p>
            <a:pPr>
              <a:defRPr/>
            </a:pPr>
            <a:fld id="{23986A97-2F0D-4F5C-BA82-62DF542BB2D1}" type="slidenum">
              <a:rPr lang="en-US"/>
              <a:pPr>
                <a:defRPr/>
              </a:pPr>
              <a:t>‹#›</a:t>
            </a:fld>
            <a:endParaRPr lang="en-US" dirty="0"/>
          </a:p>
        </p:txBody>
      </p:sp>
    </p:spTree>
    <p:extLst>
      <p:ext uri="{BB962C8B-B14F-4D97-AF65-F5344CB8AC3E}">
        <p14:creationId xmlns:p14="http://schemas.microsoft.com/office/powerpoint/2010/main" val="117920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p>
            <a:r>
              <a:rPr lang="en-US" dirty="0"/>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3AD49C4-F419-4BED-8043-4D8DC8FA7F47}" type="slidenum">
              <a:rPr lang="en-US"/>
              <a:pPr>
                <a:defRPr/>
              </a:pPr>
              <a:t>‹#›</a:t>
            </a:fld>
            <a:endParaRPr lang="en-US" dirty="0"/>
          </a:p>
        </p:txBody>
      </p:sp>
      <p:pic>
        <p:nvPicPr>
          <p:cNvPr id="8" name="Picture 44" descr="Description: CWSU"/>
          <p:cNvPicPr>
            <a:picLocks noChangeAspect="1" noChangeArrowheads="1"/>
          </p:cNvPicPr>
          <p:nvPr userDrawn="1"/>
        </p:nvPicPr>
        <p:blipFill>
          <a:blip r:embed="rId2" cstate="print"/>
          <a:srcRect/>
          <a:stretch>
            <a:fillRect/>
          </a:stretch>
        </p:blipFill>
        <p:spPr bwMode="auto">
          <a:xfrm>
            <a:off x="8382000" y="6096000"/>
            <a:ext cx="762000" cy="762000"/>
          </a:xfrm>
          <a:prstGeom prst="rect">
            <a:avLst/>
          </a:prstGeom>
          <a:noFill/>
          <a:ln w="9525">
            <a:noFill/>
            <a:miter lim="800000"/>
            <a:headEnd/>
            <a:tailEnd/>
          </a:ln>
        </p:spPr>
      </p:pic>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C5E07EBE-864C-4007-B3F8-0B7E11E4C098}" type="slidenum">
              <a:rPr lang="en-US"/>
              <a:pPr>
                <a:defRPr/>
              </a:pPr>
              <a:t>‹#›</a:t>
            </a:fld>
            <a:endParaRPr lang="en-US" dirty="0"/>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83247AAB-3C5A-4973-8D13-0BF58BD3B4B8}" type="slidenum">
              <a:rPr lang="en-US"/>
              <a:pPr>
                <a:defRPr/>
              </a:pPr>
              <a:t>‹#›</a:t>
            </a:fld>
            <a:endParaRPr lang="en-US" dirty="0"/>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EBFDD236-2EB5-480A-BD9A-B2D1AADFC20F}" type="slidenum">
              <a:rPr lang="en-US"/>
              <a:pPr>
                <a:defRPr/>
              </a:pPr>
              <a:t>‹#›</a:t>
            </a:fld>
            <a:endParaRPr lang="en-US" dirty="0"/>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00B595A4-61DA-4295-8B93-3D30ED6E1260}" type="slidenum">
              <a:rPr lang="en-US"/>
              <a:pPr>
                <a:defRPr/>
              </a:pPr>
              <a:t>‹#›</a:t>
            </a:fld>
            <a:endParaRPr lang="en-US" dirty="0"/>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8DBB74F8-6373-4C9C-8227-523456A537F5}" type="slidenum">
              <a:rPr lang="en-US"/>
              <a:pPr>
                <a:defRPr/>
              </a:pPr>
              <a:t>‹#›</a:t>
            </a:fld>
            <a:endParaRPr lang="en-US" dirty="0"/>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32AD97E2-9183-4F8A-873A-7B717F6D29BF}" type="slidenum">
              <a:rPr lang="en-US"/>
              <a:pPr>
                <a:defRPr/>
              </a:pPr>
              <a:t>‹#›</a:t>
            </a:fld>
            <a:endParaRPr lang="en-US" dirty="0"/>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205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1C94958F-FD3C-48B6-AD2E-F6A449B95E1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3" r:id="rId1"/>
    <p:sldLayoutId id="2147483768" r:id="rId2"/>
    <p:sldLayoutId id="2147483774" r:id="rId3"/>
    <p:sldLayoutId id="2147483775" r:id="rId4"/>
    <p:sldLayoutId id="2147483776" r:id="rId5"/>
    <p:sldLayoutId id="2147483777" r:id="rId6"/>
    <p:sldLayoutId id="2147483769" r:id="rId7"/>
    <p:sldLayoutId id="2147483778" r:id="rId8"/>
    <p:sldLayoutId id="2147483779" r:id="rId9"/>
    <p:sldLayoutId id="2147483770" r:id="rId10"/>
    <p:sldLayoutId id="2147483771" r:id="rId11"/>
    <p:sldLayoutId id="2147483780" r:id="rId12"/>
    <p:sldLayoutId id="2147483781" r:id="rId13"/>
  </p:sldLayoutIdLst>
  <p:transition spd="slow">
    <p:fade thruBlk="1"/>
  </p:transition>
  <p:txStyles>
    <p:titleStyle>
      <a:lvl1pPr algn="l" rtl="0" fontAlgn="base">
        <a:spcBef>
          <a:spcPct val="0"/>
        </a:spcBef>
        <a:spcAft>
          <a:spcPct val="0"/>
        </a:spcAft>
        <a:defRPr sz="44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8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4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3999"/>
            <a:ext cx="8229600" cy="4114801"/>
          </a:xfrm>
        </p:spPr>
        <p:txBody>
          <a:bodyPr/>
          <a:lstStyle/>
          <a:p>
            <a:pPr marL="109537" indent="0">
              <a:buNone/>
            </a:pPr>
            <a:r>
              <a:rPr lang="en-US" sz="2400" b="1" i="1" dirty="0"/>
              <a:t>Mission:</a:t>
            </a:r>
            <a:r>
              <a:rPr lang="en-US" sz="2400" i="1" dirty="0"/>
              <a:t> The Office of Business Inclusion &amp; Advancement promotes economic vitality and opportunity for all citizens of Winston-Salem by attracting, creating, and retaining jobs, and augmenting the tax base. Through engagement, collaboration, and education our office increases opportunities for local companies and minority and woman-owned firms interested in doing business with the City.</a:t>
            </a:r>
          </a:p>
          <a:p>
            <a:pPr marL="109537" indent="0">
              <a:buNone/>
            </a:pPr>
            <a:endParaRPr lang="en-US" sz="2400" i="1" dirty="0"/>
          </a:p>
        </p:txBody>
      </p:sp>
      <p:sp>
        <p:nvSpPr>
          <p:cNvPr id="13314" name="Rectangle 2"/>
          <p:cNvSpPr>
            <a:spLocks noGrp="1" noChangeArrowheads="1"/>
          </p:cNvSpPr>
          <p:nvPr>
            <p:ph type="title"/>
          </p:nvPr>
        </p:nvSpPr>
        <p:spPr/>
        <p:txBody>
          <a:bodyPr>
            <a:normAutofit fontScale="90000"/>
          </a:bodyPr>
          <a:lstStyle/>
          <a:p>
            <a:pPr algn="ctr"/>
            <a:r>
              <a:rPr lang="en-US" dirty="0"/>
              <a:t>Business Inclusion &amp; Advancement</a:t>
            </a:r>
          </a:p>
        </p:txBody>
      </p:sp>
      <p:pic>
        <p:nvPicPr>
          <p:cNvPr id="1026" name="Picture 44" descr="Description: CWSU"/>
          <p:cNvPicPr>
            <a:picLocks noChangeAspect="1" noChangeArrowheads="1"/>
          </p:cNvPicPr>
          <p:nvPr/>
        </p:nvPicPr>
        <p:blipFill>
          <a:blip r:embed="rId3" cstate="print"/>
          <a:srcRect/>
          <a:stretch>
            <a:fillRect/>
          </a:stretch>
        </p:blipFill>
        <p:spPr bwMode="auto">
          <a:xfrm>
            <a:off x="8382000" y="6096000"/>
            <a:ext cx="762000" cy="762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019800"/>
          </a:xfrm>
        </p:spPr>
        <p:txBody>
          <a:bodyPr/>
          <a:lstStyle/>
          <a:p>
            <a:pPr marL="109537" indent="0">
              <a:buNone/>
            </a:pPr>
            <a:endParaRPr lang="en-US" sz="2400" dirty="0"/>
          </a:p>
          <a:p>
            <a:pPr marL="109537" indent="0">
              <a:buNone/>
            </a:pPr>
            <a:r>
              <a:rPr lang="en-US" sz="2400" dirty="0"/>
              <a:t>A purchase is initiated by one of several types of solicitations:</a:t>
            </a:r>
          </a:p>
          <a:p>
            <a:pPr marL="109537" indent="0">
              <a:buNone/>
            </a:pPr>
            <a:endParaRPr lang="en-US" sz="2400" dirty="0"/>
          </a:p>
          <a:p>
            <a:pPr>
              <a:buFont typeface="Wingdings" panose="05000000000000000000" pitchFamily="2" charset="2"/>
              <a:buChar char="Ø"/>
            </a:pPr>
            <a:r>
              <a:rPr lang="en-US" dirty="0"/>
              <a:t> </a:t>
            </a:r>
            <a:r>
              <a:rPr lang="en-US" sz="2500" dirty="0"/>
              <a:t>Invitation for/to Bid</a:t>
            </a:r>
          </a:p>
          <a:p>
            <a:pPr>
              <a:buFont typeface="Wingdings" panose="05000000000000000000" pitchFamily="2" charset="2"/>
              <a:buChar char="§"/>
            </a:pPr>
            <a:r>
              <a:rPr lang="en-US" sz="1400" dirty="0"/>
              <a:t>Evaluated for compliance to bid specifications  </a:t>
            </a:r>
          </a:p>
          <a:p>
            <a:pPr>
              <a:buFont typeface="Wingdings" panose="05000000000000000000" pitchFamily="2" charset="2"/>
              <a:buChar char="§"/>
            </a:pPr>
            <a:r>
              <a:rPr lang="en-US" sz="1400" dirty="0"/>
              <a:t>Lowest responsive, responsible bidder</a:t>
            </a:r>
          </a:p>
          <a:p>
            <a:pPr>
              <a:buFont typeface="Wingdings" panose="05000000000000000000" pitchFamily="2" charset="2"/>
              <a:buChar char="§"/>
            </a:pPr>
            <a:r>
              <a:rPr lang="en-US" sz="1400" b="0" i="0" u="none" strike="noStrike" baseline="0" dirty="0">
                <a:solidFill>
                  <a:srgbClr val="000000"/>
                </a:solidFill>
              </a:rPr>
              <a:t>Project Specific M/WBE participation goal </a:t>
            </a:r>
            <a:endParaRPr lang="en-US" sz="1400" dirty="0"/>
          </a:p>
          <a:p>
            <a:pPr>
              <a:buFont typeface="Wingdings" panose="05000000000000000000" pitchFamily="2" charset="2"/>
              <a:buChar char="Ø"/>
            </a:pPr>
            <a:r>
              <a:rPr lang="en-US" sz="2500" dirty="0"/>
              <a:t>Request for Proposal (RFP) </a:t>
            </a:r>
          </a:p>
          <a:p>
            <a:pPr>
              <a:buFont typeface="Wingdings" panose="05000000000000000000" pitchFamily="2" charset="2"/>
              <a:buChar char="§"/>
            </a:pPr>
            <a:r>
              <a:rPr lang="en-US" sz="1400" dirty="0"/>
              <a:t>Price considered in evaluation </a:t>
            </a:r>
          </a:p>
          <a:p>
            <a:pPr>
              <a:buFont typeface="Wingdings" panose="05000000000000000000" pitchFamily="2" charset="2"/>
              <a:buChar char="§"/>
            </a:pPr>
            <a:r>
              <a:rPr lang="en-US" sz="1400" dirty="0"/>
              <a:t>Catch all category </a:t>
            </a:r>
          </a:p>
          <a:p>
            <a:pPr>
              <a:buFont typeface="Wingdings" panose="05000000000000000000" pitchFamily="2" charset="2"/>
              <a:buChar char="§"/>
            </a:pPr>
            <a:r>
              <a:rPr lang="en-US" sz="1400" dirty="0"/>
              <a:t>Common examples for services: consulting, banking, janitorial, accounting services, etc. </a:t>
            </a:r>
          </a:p>
          <a:p>
            <a:pPr>
              <a:buFont typeface="Wingdings" panose="05000000000000000000" pitchFamily="2" charset="2"/>
              <a:buChar char="§"/>
            </a:pPr>
            <a:r>
              <a:rPr lang="en-US" sz="1400" b="0" i="0" u="none" strike="noStrike" baseline="0" dirty="0">
                <a:solidFill>
                  <a:srgbClr val="000000"/>
                </a:solidFill>
              </a:rPr>
              <a:t>10% M/WBE participation goal </a:t>
            </a:r>
            <a:endParaRPr lang="en-US" sz="1200" dirty="0"/>
          </a:p>
          <a:p>
            <a:pPr>
              <a:buFont typeface="Wingdings" panose="05000000000000000000" pitchFamily="2" charset="2"/>
              <a:buChar char="Ø"/>
            </a:pPr>
            <a:r>
              <a:rPr lang="en-US" sz="2500" dirty="0"/>
              <a:t>Request for Qualification (RFQ) </a:t>
            </a:r>
          </a:p>
          <a:p>
            <a:pPr>
              <a:buFont typeface="Wingdings" panose="05000000000000000000" pitchFamily="2" charset="2"/>
              <a:buChar char="§"/>
            </a:pPr>
            <a:r>
              <a:rPr lang="en-US" sz="1400" dirty="0"/>
              <a:t>firms are based upon their ability to provide services without regard to fee. </a:t>
            </a:r>
          </a:p>
          <a:p>
            <a:pPr>
              <a:buFont typeface="Wingdings" panose="05000000000000000000" pitchFamily="2" charset="2"/>
              <a:buChar char="§"/>
            </a:pPr>
            <a:r>
              <a:rPr lang="en-US" sz="1400" dirty="0"/>
              <a:t>Engineering, Architectural, Surveying, Construction Manager at Risk </a:t>
            </a:r>
          </a:p>
          <a:p>
            <a:pPr>
              <a:buFont typeface="Wingdings" panose="05000000000000000000" pitchFamily="2" charset="2"/>
              <a:buChar char="§"/>
            </a:pPr>
            <a:r>
              <a:rPr lang="en-US" sz="1400" b="0" i="0" u="none" strike="noStrike" baseline="0" dirty="0">
                <a:solidFill>
                  <a:srgbClr val="000000"/>
                </a:solidFill>
              </a:rPr>
              <a:t>10% M/WBE participation goal </a:t>
            </a:r>
            <a:endParaRPr lang="en-US" sz="1400" dirty="0"/>
          </a:p>
          <a:p>
            <a:pPr>
              <a:buFont typeface="Wingdings" panose="05000000000000000000" pitchFamily="2" charset="2"/>
              <a:buChar char="§"/>
            </a:pPr>
            <a:endParaRPr lang="en-US" sz="1600" dirty="0"/>
          </a:p>
          <a:p>
            <a:pPr marL="109537" indent="0">
              <a:buNone/>
            </a:pPr>
            <a:endParaRPr lang="en-US" dirty="0"/>
          </a:p>
        </p:txBody>
      </p:sp>
      <p:sp>
        <p:nvSpPr>
          <p:cNvPr id="3" name="Title 2"/>
          <p:cNvSpPr>
            <a:spLocks noGrp="1"/>
          </p:cNvSpPr>
          <p:nvPr>
            <p:ph type="title"/>
          </p:nvPr>
        </p:nvSpPr>
        <p:spPr>
          <a:xfrm>
            <a:off x="429827" y="46038"/>
            <a:ext cx="8229600" cy="715962"/>
          </a:xfrm>
        </p:spPr>
        <p:txBody>
          <a:bodyPr>
            <a:normAutofit fontScale="90000"/>
          </a:bodyPr>
          <a:lstStyle/>
          <a:p>
            <a:pPr algn="ctr"/>
            <a:r>
              <a:rPr lang="en-US" dirty="0"/>
              <a:t>How We Buy</a:t>
            </a:r>
          </a:p>
        </p:txBody>
      </p:sp>
    </p:spTree>
    <p:extLst>
      <p:ext uri="{BB962C8B-B14F-4D97-AF65-F5344CB8AC3E}">
        <p14:creationId xmlns:p14="http://schemas.microsoft.com/office/powerpoint/2010/main" val="395546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48200" y="1460242"/>
            <a:ext cx="3962400" cy="5447645"/>
          </a:xfrm>
          <a:prstGeom prst="rect">
            <a:avLst/>
          </a:prstGeom>
        </p:spPr>
        <p:txBody>
          <a:bodyPr wrap="square">
            <a:spAutoFit/>
          </a:bodyPr>
          <a:lstStyle/>
          <a:p>
            <a:pPr marL="285750" indent="-285750">
              <a:buFont typeface="Wingdings" panose="05000000000000000000" pitchFamily="2" charset="2"/>
              <a:buChar char="Ø"/>
            </a:pPr>
            <a:r>
              <a:rPr lang="en-US" sz="1400" b="1" dirty="0">
                <a:latin typeface="+mn-lt"/>
                <a:cs typeface="Times New Roman" pitchFamily="18" charset="0"/>
              </a:rPr>
              <a:t>Supplies, Equipment, Materials and Services </a:t>
            </a:r>
          </a:p>
          <a:p>
            <a:pPr marL="742950" lvl="1" indent="-285750">
              <a:buFont typeface="Wingdings" panose="05000000000000000000" pitchFamily="2" charset="2"/>
              <a:buChar char="Ø"/>
            </a:pPr>
            <a:r>
              <a:rPr lang="en-US" sz="1400" dirty="0">
                <a:latin typeface="+mn-lt"/>
                <a:cs typeface="Times New Roman" pitchFamily="18" charset="0"/>
              </a:rPr>
              <a:t>Chemicals </a:t>
            </a:r>
          </a:p>
          <a:p>
            <a:pPr marL="742950" lvl="1" indent="-285750">
              <a:buFont typeface="Wingdings" panose="05000000000000000000" pitchFamily="2" charset="2"/>
              <a:buChar char="Ø"/>
            </a:pPr>
            <a:r>
              <a:rPr lang="en-US" sz="1400" dirty="0">
                <a:latin typeface="+mn-lt"/>
                <a:cs typeface="Times New Roman" pitchFamily="18" charset="0"/>
              </a:rPr>
              <a:t>Ammunition</a:t>
            </a:r>
          </a:p>
          <a:p>
            <a:pPr marL="742950" lvl="1" indent="-285750">
              <a:buFont typeface="Wingdings" panose="05000000000000000000" pitchFamily="2" charset="2"/>
              <a:buChar char="Ø"/>
            </a:pPr>
            <a:r>
              <a:rPr lang="en-US" sz="1400" dirty="0">
                <a:latin typeface="+mn-lt"/>
                <a:cs typeface="Times New Roman" pitchFamily="18" charset="0"/>
              </a:rPr>
              <a:t>Firearms</a:t>
            </a:r>
          </a:p>
          <a:p>
            <a:pPr marL="742950" lvl="1" indent="-285750">
              <a:buFont typeface="Wingdings" panose="05000000000000000000" pitchFamily="2" charset="2"/>
              <a:buChar char="Ø"/>
            </a:pPr>
            <a:r>
              <a:rPr lang="en-US" sz="1400" dirty="0">
                <a:latin typeface="+mn-lt"/>
                <a:cs typeface="Times New Roman" pitchFamily="18" charset="0"/>
              </a:rPr>
              <a:t>Printing &amp; publishing </a:t>
            </a:r>
          </a:p>
          <a:p>
            <a:pPr marL="742950" lvl="1" indent="-285750">
              <a:buFont typeface="Wingdings" panose="05000000000000000000" pitchFamily="2" charset="2"/>
              <a:buChar char="Ø"/>
            </a:pPr>
            <a:r>
              <a:rPr lang="en-US" sz="1400" dirty="0">
                <a:latin typeface="+mn-lt"/>
                <a:cs typeface="Times New Roman" pitchFamily="18" charset="0"/>
              </a:rPr>
              <a:t>Catering </a:t>
            </a:r>
          </a:p>
          <a:p>
            <a:pPr marL="742950" lvl="1" indent="-285750">
              <a:buFont typeface="Wingdings" panose="05000000000000000000" pitchFamily="2" charset="2"/>
              <a:buChar char="Ø"/>
            </a:pPr>
            <a:r>
              <a:rPr lang="en-US" sz="1400" dirty="0">
                <a:latin typeface="+mn-lt"/>
                <a:cs typeface="Times New Roman" pitchFamily="18" charset="0"/>
              </a:rPr>
              <a:t>Uniforms </a:t>
            </a:r>
          </a:p>
          <a:p>
            <a:pPr marL="742950" lvl="1" indent="-285750">
              <a:buFont typeface="Wingdings" panose="05000000000000000000" pitchFamily="2" charset="2"/>
              <a:buChar char="Ø"/>
            </a:pPr>
            <a:r>
              <a:rPr lang="en-US" sz="1400" dirty="0">
                <a:latin typeface="+mn-lt"/>
                <a:cs typeface="Times New Roman" pitchFamily="18" charset="0"/>
              </a:rPr>
              <a:t>Oils &amp; lubricants </a:t>
            </a:r>
          </a:p>
          <a:p>
            <a:pPr marL="742950" lvl="1" indent="-285750">
              <a:buFont typeface="Wingdings" panose="05000000000000000000" pitchFamily="2" charset="2"/>
              <a:buChar char="Ø"/>
            </a:pPr>
            <a:r>
              <a:rPr lang="en-US" sz="1400" dirty="0">
                <a:latin typeface="+mn-lt"/>
                <a:cs typeface="Times New Roman" pitchFamily="18" charset="0"/>
              </a:rPr>
              <a:t>Office supplies, furniture, office equipment </a:t>
            </a:r>
          </a:p>
          <a:p>
            <a:pPr marL="742950" lvl="1" indent="-285750">
              <a:buFont typeface="Wingdings" panose="05000000000000000000" pitchFamily="2" charset="2"/>
              <a:buChar char="Ø"/>
            </a:pPr>
            <a:r>
              <a:rPr lang="en-US" sz="1400" dirty="0">
                <a:latin typeface="+mn-lt"/>
                <a:cs typeface="Times New Roman" pitchFamily="18" charset="0"/>
              </a:rPr>
              <a:t>Motor vehicles &amp; vehicle parts </a:t>
            </a:r>
          </a:p>
          <a:p>
            <a:pPr marL="742950" lvl="1" indent="-285750">
              <a:buFont typeface="Wingdings" panose="05000000000000000000" pitchFamily="2" charset="2"/>
              <a:buChar char="Ø"/>
            </a:pPr>
            <a:r>
              <a:rPr lang="en-US" sz="1400" dirty="0">
                <a:latin typeface="+mn-lt"/>
                <a:cs typeface="Times New Roman" pitchFamily="18" charset="0"/>
              </a:rPr>
              <a:t>Heavy Equipment</a:t>
            </a:r>
          </a:p>
          <a:p>
            <a:pPr marL="742950" lvl="1" indent="-285750">
              <a:buFont typeface="Wingdings" panose="05000000000000000000" pitchFamily="2" charset="2"/>
              <a:buChar char="Ø"/>
            </a:pPr>
            <a:r>
              <a:rPr lang="en-US" sz="1400" dirty="0">
                <a:latin typeface="+mn-lt"/>
                <a:cs typeface="Times New Roman" pitchFamily="18" charset="0"/>
              </a:rPr>
              <a:t>Hand &amp; power tools </a:t>
            </a:r>
          </a:p>
          <a:p>
            <a:pPr marL="742950" lvl="1" indent="-285750">
              <a:buFont typeface="Wingdings" panose="05000000000000000000" pitchFamily="2" charset="2"/>
              <a:buChar char="Ø"/>
            </a:pPr>
            <a:r>
              <a:rPr lang="en-US" sz="1400" dirty="0">
                <a:latin typeface="+mn-lt"/>
                <a:cs typeface="Times New Roman" pitchFamily="18" charset="0"/>
              </a:rPr>
              <a:t>Technological equipment </a:t>
            </a:r>
          </a:p>
          <a:p>
            <a:pPr marL="742950" lvl="1" indent="-285750">
              <a:buFont typeface="Wingdings" panose="05000000000000000000" pitchFamily="2" charset="2"/>
              <a:buChar char="Ø"/>
            </a:pPr>
            <a:r>
              <a:rPr lang="en-US" sz="1400" dirty="0">
                <a:latin typeface="+mn-lt"/>
                <a:cs typeface="Times New Roman" pitchFamily="18" charset="0"/>
              </a:rPr>
              <a:t>Temporary personnel services </a:t>
            </a:r>
          </a:p>
          <a:p>
            <a:pPr marL="742950" lvl="1" indent="-285750">
              <a:buFont typeface="Wingdings" panose="05000000000000000000" pitchFamily="2" charset="2"/>
              <a:buChar char="Ø"/>
            </a:pPr>
            <a:r>
              <a:rPr lang="en-US" sz="1400" dirty="0">
                <a:latin typeface="+mn-lt"/>
                <a:cs typeface="Times New Roman" pitchFamily="18" charset="0"/>
              </a:rPr>
              <a:t>Janitorial services</a:t>
            </a:r>
          </a:p>
          <a:p>
            <a:pPr marL="742950" lvl="1" indent="-285750">
              <a:buFont typeface="Wingdings" panose="05000000000000000000" pitchFamily="2" charset="2"/>
              <a:buChar char="Ø"/>
            </a:pPr>
            <a:r>
              <a:rPr lang="en-US" sz="1400" dirty="0">
                <a:latin typeface="+mn-lt"/>
                <a:cs typeface="Times New Roman" pitchFamily="18" charset="0"/>
              </a:rPr>
              <a:t>Pest control services</a:t>
            </a:r>
          </a:p>
          <a:p>
            <a:pPr marL="742950" lvl="1" indent="-285750">
              <a:buFont typeface="Wingdings" panose="05000000000000000000" pitchFamily="2" charset="2"/>
              <a:buChar char="Ø"/>
            </a:pPr>
            <a:r>
              <a:rPr lang="en-US" sz="1400" dirty="0">
                <a:latin typeface="+mn-lt"/>
                <a:cs typeface="Times New Roman" pitchFamily="18" charset="0"/>
              </a:rPr>
              <a:t>Security services</a:t>
            </a:r>
          </a:p>
          <a:p>
            <a:pPr marL="742950" lvl="1" indent="-285750">
              <a:buFont typeface="Wingdings" panose="05000000000000000000" pitchFamily="2" charset="2"/>
              <a:buChar char="Ø"/>
            </a:pPr>
            <a:r>
              <a:rPr lang="en-US" sz="1400" dirty="0">
                <a:latin typeface="+mn-lt"/>
                <a:cs typeface="Times New Roman" pitchFamily="18" charset="0"/>
              </a:rPr>
              <a:t>Painting Services</a:t>
            </a:r>
          </a:p>
          <a:p>
            <a:pPr marL="742950" lvl="1" indent="-285750">
              <a:buFont typeface="Wingdings" panose="05000000000000000000" pitchFamily="2" charset="2"/>
              <a:buChar char="Ø"/>
            </a:pPr>
            <a:r>
              <a:rPr lang="en-US" sz="1400" dirty="0">
                <a:latin typeface="+mn-lt"/>
                <a:cs typeface="Times New Roman" pitchFamily="18" charset="0"/>
              </a:rPr>
              <a:t>Employee Benefit services</a:t>
            </a:r>
          </a:p>
          <a:p>
            <a:pPr marL="742950" lvl="1" indent="-285750">
              <a:buFont typeface="Wingdings" panose="05000000000000000000" pitchFamily="2" charset="2"/>
              <a:buChar char="Ø"/>
            </a:pPr>
            <a:r>
              <a:rPr lang="en-US" sz="1400" dirty="0">
                <a:latin typeface="+mn-lt"/>
                <a:cs typeface="Times New Roman" pitchFamily="18" charset="0"/>
              </a:rPr>
              <a:t>Various consulting services</a:t>
            </a:r>
          </a:p>
          <a:p>
            <a:pPr marL="742950" lvl="1" indent="-285750">
              <a:buFont typeface="Wingdings" panose="05000000000000000000" pitchFamily="2" charset="2"/>
              <a:buChar char="Ø"/>
            </a:pPr>
            <a:r>
              <a:rPr lang="en-US" sz="1400" dirty="0">
                <a:latin typeface="+mn-lt"/>
                <a:cs typeface="Times New Roman" pitchFamily="18" charset="0"/>
              </a:rPr>
              <a:t>Landscape &amp; mowing services</a:t>
            </a:r>
          </a:p>
          <a:p>
            <a:pPr marL="285750" indent="-285750">
              <a:buFont typeface="Wingdings" panose="05000000000000000000" pitchFamily="2" charset="2"/>
              <a:buChar char="Ø"/>
            </a:pPr>
            <a:r>
              <a:rPr lang="en-US" sz="1400" dirty="0">
                <a:latin typeface="+mn-lt"/>
                <a:cs typeface="Times New Roman" pitchFamily="18" charset="0"/>
              </a:rPr>
              <a:t>Catering services</a:t>
            </a:r>
          </a:p>
          <a:p>
            <a:pPr marL="171450" indent="-171450">
              <a:buFont typeface="Wingdings" panose="05000000000000000000" pitchFamily="2" charset="2"/>
              <a:buChar char="Ø"/>
            </a:pPr>
            <a:endParaRPr lang="en-US" sz="1200" dirty="0">
              <a:latin typeface="Times New Roman" pitchFamily="18" charset="0"/>
              <a:cs typeface="Times New Roman" pitchFamily="18" charset="0"/>
            </a:endParaRPr>
          </a:p>
        </p:txBody>
      </p:sp>
      <p:sp>
        <p:nvSpPr>
          <p:cNvPr id="4" name="Rectangle 3"/>
          <p:cNvSpPr/>
          <p:nvPr/>
        </p:nvSpPr>
        <p:spPr>
          <a:xfrm>
            <a:off x="406400" y="1426919"/>
            <a:ext cx="3829050" cy="2308324"/>
          </a:xfrm>
          <a:prstGeom prst="rect">
            <a:avLst/>
          </a:prstGeom>
        </p:spPr>
        <p:txBody>
          <a:bodyPr wrap="square">
            <a:spAutoFit/>
          </a:bodyPr>
          <a:lstStyle/>
          <a:p>
            <a:pPr marL="285750" indent="-285750">
              <a:buFont typeface="Wingdings" panose="05000000000000000000" pitchFamily="2" charset="2"/>
              <a:buChar char="Ø"/>
            </a:pPr>
            <a:r>
              <a:rPr lang="en-US" b="1" dirty="0">
                <a:latin typeface="+mn-lt"/>
                <a:cs typeface="Times New Roman" pitchFamily="18" charset="0"/>
              </a:rPr>
              <a:t>Construction, Repair, and Maintenance </a:t>
            </a:r>
          </a:p>
          <a:p>
            <a:pPr marL="742950" lvl="1" indent="-285750">
              <a:buFont typeface="Wingdings" panose="05000000000000000000" pitchFamily="2" charset="2"/>
              <a:buChar char="Ø"/>
            </a:pPr>
            <a:r>
              <a:rPr lang="en-US" dirty="0">
                <a:latin typeface="+mn-lt"/>
                <a:cs typeface="Times New Roman" pitchFamily="18" charset="0"/>
              </a:rPr>
              <a:t>Building &amp; road work </a:t>
            </a:r>
          </a:p>
          <a:p>
            <a:pPr marL="742950" lvl="1" indent="-285750">
              <a:buFont typeface="Wingdings" panose="05000000000000000000" pitchFamily="2" charset="2"/>
              <a:buChar char="Ø"/>
            </a:pPr>
            <a:r>
              <a:rPr lang="en-US" dirty="0">
                <a:latin typeface="+mn-lt"/>
                <a:cs typeface="Times New Roman" pitchFamily="18" charset="0"/>
              </a:rPr>
              <a:t>Utility Construction (water/Sewer)</a:t>
            </a:r>
          </a:p>
          <a:p>
            <a:pPr marL="742950" lvl="1" indent="-285750">
              <a:buFont typeface="Wingdings" panose="05000000000000000000" pitchFamily="2" charset="2"/>
              <a:buChar char="Ø"/>
            </a:pPr>
            <a:r>
              <a:rPr lang="en-US" dirty="0">
                <a:latin typeface="+mn-lt"/>
                <a:cs typeface="Times New Roman" pitchFamily="18" charset="0"/>
              </a:rPr>
              <a:t>Paving &amp; concrete work </a:t>
            </a:r>
          </a:p>
          <a:p>
            <a:pPr marL="742950" lvl="1" indent="-285750">
              <a:buFont typeface="Wingdings" panose="05000000000000000000" pitchFamily="2" charset="2"/>
              <a:buChar char="Ø"/>
            </a:pPr>
            <a:r>
              <a:rPr lang="en-US" dirty="0">
                <a:latin typeface="+mn-lt"/>
                <a:cs typeface="Times New Roman" pitchFamily="18" charset="0"/>
              </a:rPr>
              <a:t>Related trade industries </a:t>
            </a:r>
          </a:p>
          <a:p>
            <a:pPr marL="742950" lvl="1" indent="-285750">
              <a:buFont typeface="Wingdings" panose="05000000000000000000" pitchFamily="2" charset="2"/>
              <a:buChar char="Ø"/>
            </a:pPr>
            <a:r>
              <a:rPr lang="en-US" dirty="0">
                <a:latin typeface="+mn-lt"/>
                <a:cs typeface="Times New Roman" pitchFamily="18" charset="0"/>
              </a:rPr>
              <a:t>Curbs, gutter, sidewalk </a:t>
            </a:r>
          </a:p>
        </p:txBody>
      </p:sp>
      <p:sp>
        <p:nvSpPr>
          <p:cNvPr id="5" name="Rectangle 4"/>
          <p:cNvSpPr/>
          <p:nvPr/>
        </p:nvSpPr>
        <p:spPr>
          <a:xfrm>
            <a:off x="705054" y="4017230"/>
            <a:ext cx="4247946" cy="1846659"/>
          </a:xfrm>
          <a:prstGeom prst="rect">
            <a:avLst/>
          </a:prstGeom>
        </p:spPr>
        <p:txBody>
          <a:bodyPr wrap="square">
            <a:spAutoFit/>
          </a:bodyPr>
          <a:lstStyle/>
          <a:p>
            <a:pPr marL="285750" indent="-285750">
              <a:buFont typeface="Wingdings" panose="05000000000000000000" pitchFamily="2" charset="2"/>
              <a:buChar char="Ø"/>
            </a:pPr>
            <a:r>
              <a:rPr lang="en-US" b="1" dirty="0">
                <a:latin typeface="+mn-lt"/>
                <a:cs typeface="Times New Roman" pitchFamily="18" charset="0"/>
              </a:rPr>
              <a:t>Professional</a:t>
            </a:r>
            <a:r>
              <a:rPr lang="en-US" sz="1600" b="1" dirty="0">
                <a:latin typeface="+mn-lt"/>
                <a:cs typeface="Times New Roman" pitchFamily="18" charset="0"/>
              </a:rPr>
              <a:t> Services </a:t>
            </a:r>
          </a:p>
          <a:p>
            <a:pPr marL="742950" lvl="1" indent="-285750">
              <a:buFont typeface="Wingdings" panose="05000000000000000000" pitchFamily="2" charset="2"/>
              <a:buChar char="Ø"/>
            </a:pPr>
            <a:r>
              <a:rPr lang="en-US" sz="1600" dirty="0">
                <a:latin typeface="+mn-lt"/>
                <a:cs typeface="Times New Roman" pitchFamily="18" charset="0"/>
              </a:rPr>
              <a:t>Architectural </a:t>
            </a:r>
          </a:p>
          <a:p>
            <a:pPr marL="742950" lvl="1" indent="-285750">
              <a:buFont typeface="Wingdings" panose="05000000000000000000" pitchFamily="2" charset="2"/>
              <a:buChar char="Ø"/>
            </a:pPr>
            <a:r>
              <a:rPr lang="en-US" sz="1600" dirty="0">
                <a:latin typeface="+mn-lt"/>
                <a:cs typeface="Times New Roman" pitchFamily="18" charset="0"/>
              </a:rPr>
              <a:t>Engineering </a:t>
            </a:r>
          </a:p>
          <a:p>
            <a:pPr marL="742950" lvl="1" indent="-285750">
              <a:buFont typeface="Wingdings" panose="05000000000000000000" pitchFamily="2" charset="2"/>
              <a:buChar char="Ø"/>
            </a:pPr>
            <a:r>
              <a:rPr lang="en-US" sz="1600" dirty="0">
                <a:latin typeface="+mn-lt"/>
                <a:cs typeface="Times New Roman" pitchFamily="18" charset="0"/>
              </a:rPr>
              <a:t>Construction Manager at Risk</a:t>
            </a:r>
          </a:p>
          <a:p>
            <a:pPr marL="742950" lvl="1" indent="-285750">
              <a:buFont typeface="Wingdings" panose="05000000000000000000" pitchFamily="2" charset="2"/>
              <a:buChar char="Ø"/>
            </a:pPr>
            <a:r>
              <a:rPr lang="en-US" sz="1600" dirty="0">
                <a:latin typeface="+mn-lt"/>
                <a:cs typeface="Times New Roman" pitchFamily="18" charset="0"/>
              </a:rPr>
              <a:t>Surveying </a:t>
            </a:r>
          </a:p>
          <a:p>
            <a:pPr marL="285750" indent="-285750">
              <a:buFont typeface="Wingdings" panose="05000000000000000000" pitchFamily="2" charset="2"/>
              <a:buChar char="Ø"/>
            </a:pPr>
            <a:endParaRPr lang="en-US" sz="1600" dirty="0">
              <a:latin typeface="Times New Roman" pitchFamily="18" charset="0"/>
              <a:cs typeface="Times New Roman" pitchFamily="18" charset="0"/>
            </a:endParaRPr>
          </a:p>
          <a:p>
            <a:pPr marL="285750" indent="-285750">
              <a:buFont typeface="Wingdings" panose="05000000000000000000" pitchFamily="2" charset="2"/>
              <a:buChar char="Ø"/>
            </a:pPr>
            <a:endParaRPr lang="en-US" sz="1600" dirty="0">
              <a:latin typeface="Times New Roman" pitchFamily="18" charset="0"/>
              <a:cs typeface="Times New Roman" pitchFamily="18" charset="0"/>
            </a:endParaRPr>
          </a:p>
        </p:txBody>
      </p:sp>
      <p:sp>
        <p:nvSpPr>
          <p:cNvPr id="7" name="Slide Number Placeholder 6"/>
          <p:cNvSpPr>
            <a:spLocks noGrp="1"/>
          </p:cNvSpPr>
          <p:nvPr>
            <p:ph type="sldNum" sz="quarter" idx="4294967295"/>
          </p:nvPr>
        </p:nvSpPr>
        <p:spPr>
          <a:xfrm>
            <a:off x="7104552" y="5697289"/>
            <a:ext cx="1197219" cy="303461"/>
          </a:xfrm>
          <a:prstGeom prst="rect">
            <a:avLst/>
          </a:prstGeom>
        </p:spPr>
        <p:txBody>
          <a:bodyPr/>
          <a:lstStyle/>
          <a:p>
            <a:pPr>
              <a:defRPr/>
            </a:pPr>
            <a:fld id="{955FCCFA-2C33-4E43-8F40-04D8A9857AE6}" type="slidenum">
              <a:rPr lang="en-US" smtClean="0"/>
              <a:pPr>
                <a:defRPr/>
              </a:pPr>
              <a:t>11</a:t>
            </a:fld>
            <a:endParaRPr lang="en-US" dirty="0"/>
          </a:p>
        </p:txBody>
      </p:sp>
      <p:sp>
        <p:nvSpPr>
          <p:cNvPr id="8" name="Title 1"/>
          <p:cNvSpPr txBox="1">
            <a:spLocks/>
          </p:cNvSpPr>
          <p:nvPr/>
        </p:nvSpPr>
        <p:spPr>
          <a:xfrm>
            <a:off x="381000" y="76200"/>
            <a:ext cx="8229600" cy="1143000"/>
          </a:xfrm>
          <a:prstGeom prst="rect">
            <a:avLst/>
          </a:prstGeom>
        </p:spPr>
        <p:txBody>
          <a:bodyPr/>
          <a:lstStyle>
            <a:lvl1pPr algn="l" rtl="0" fontAlgn="base">
              <a:spcBef>
                <a:spcPct val="0"/>
              </a:spcBef>
              <a:spcAft>
                <a:spcPct val="0"/>
              </a:spcAft>
              <a:defRPr sz="44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hangingPunct="1"/>
            <a:r>
              <a:rPr lang="en-US" dirty="0"/>
              <a:t>What the City Buys by Type</a:t>
            </a:r>
          </a:p>
        </p:txBody>
      </p:sp>
      <p:pic>
        <p:nvPicPr>
          <p:cNvPr id="9" name="Picture 44" descr="Description: CWSU"/>
          <p:cNvPicPr>
            <a:picLocks noChangeAspect="1" noChangeArrowheads="1"/>
          </p:cNvPicPr>
          <p:nvPr/>
        </p:nvPicPr>
        <p:blipFill>
          <a:blip r:embed="rId2" cstate="print"/>
          <a:srcRect/>
          <a:stretch>
            <a:fillRect/>
          </a:stretch>
        </p:blipFill>
        <p:spPr bwMode="auto">
          <a:xfrm>
            <a:off x="8382000" y="6096000"/>
            <a:ext cx="762000" cy="762000"/>
          </a:xfrm>
          <a:prstGeom prst="rect">
            <a:avLst/>
          </a:prstGeom>
          <a:noFill/>
          <a:ln w="9525">
            <a:noFill/>
            <a:miter lim="800000"/>
            <a:headEnd/>
            <a:tailEnd/>
          </a:ln>
        </p:spPr>
      </p:pic>
    </p:spTree>
    <p:extLst>
      <p:ext uri="{BB962C8B-B14F-4D97-AF65-F5344CB8AC3E}">
        <p14:creationId xmlns:p14="http://schemas.microsoft.com/office/powerpoint/2010/main" val="211200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Goods and Services Purchased in an Average Year </a:t>
            </a:r>
          </a:p>
        </p:txBody>
      </p:sp>
      <p:sp>
        <p:nvSpPr>
          <p:cNvPr id="6" name="Content Placeholder 5"/>
          <p:cNvSpPr>
            <a:spLocks noGrp="1"/>
          </p:cNvSpPr>
          <p:nvPr>
            <p:ph idx="1"/>
          </p:nvPr>
        </p:nvSpPr>
        <p:spPr/>
        <p:txBody>
          <a:bodyPr>
            <a:noAutofit/>
          </a:bodyPr>
          <a:lstStyle/>
          <a:p>
            <a:pPr marL="342900" indent="-342900">
              <a:buFont typeface="Wingdings" panose="05000000000000000000" pitchFamily="2" charset="2"/>
              <a:buChar char="Ø"/>
            </a:pPr>
            <a:endParaRPr lang="en-US" sz="2000" dirty="0"/>
          </a:p>
          <a:p>
            <a:pPr>
              <a:buFont typeface="Wingdings" panose="05000000000000000000" pitchFamily="2" charset="2"/>
              <a:buChar char="Ø"/>
            </a:pPr>
            <a:r>
              <a:rPr lang="en-US" sz="2000" dirty="0"/>
              <a:t>The City of Winston-Salem actively seeks and identifies qualified M/WBE's to offer the opportunity to participate as providers of goods and services to our various departments.</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We accomplish this by:</a:t>
            </a:r>
          </a:p>
          <a:p>
            <a:pPr lvl="1">
              <a:buFont typeface="Wingdings" panose="05000000000000000000" pitchFamily="2" charset="2"/>
              <a:buChar char="Ø"/>
            </a:pPr>
            <a:r>
              <a:rPr lang="en-US" sz="1800" dirty="0"/>
              <a:t>Requiring local vendors to be used, if available, for all discretionary spending under $20,000. </a:t>
            </a:r>
          </a:p>
          <a:p>
            <a:pPr lvl="1">
              <a:buFont typeface="Wingdings" panose="05000000000000000000" pitchFamily="2" charset="2"/>
              <a:buChar char="Ø"/>
            </a:pPr>
            <a:r>
              <a:rPr lang="en-US" sz="1800" dirty="0"/>
              <a:t>Local M/WBE vendors must also be given the opportunity to bid/propose on the project.</a:t>
            </a:r>
          </a:p>
          <a:p>
            <a:pPr lvl="1">
              <a:buFont typeface="Wingdings" panose="05000000000000000000" pitchFamily="2" charset="2"/>
              <a:buChar char="Ø"/>
            </a:pPr>
            <a:r>
              <a:rPr lang="en-US" sz="1800" dirty="0"/>
              <a:t>Obtain the best price available from local vendors for comparable quality items considering time, delivery, pick-up costs, and other fees. </a:t>
            </a:r>
          </a:p>
          <a:p>
            <a:pPr lvl="1">
              <a:buFont typeface="Wingdings" panose="05000000000000000000" pitchFamily="2" charset="2"/>
              <a:buChar char="Ø"/>
            </a:pPr>
            <a:r>
              <a:rPr lang="en-US" sz="1800" dirty="0"/>
              <a:t>Goods and Services List: </a:t>
            </a:r>
            <a:r>
              <a:rPr lang="en-US" sz="1800" dirty="0">
                <a:hlinkClick r:id="rId2" action="ppaction://hlinksldjump"/>
              </a:rPr>
              <a:t>mwbe.cityofws.org </a:t>
            </a:r>
            <a:endParaRPr lang="en-US" sz="1800" dirty="0"/>
          </a:p>
          <a:p>
            <a:pPr lvl="1">
              <a:buFont typeface="Wingdings" panose="05000000000000000000" pitchFamily="2" charset="2"/>
              <a:buChar char="Ø"/>
            </a:pPr>
            <a:endParaRPr lang="en-US" sz="2000" dirty="0"/>
          </a:p>
          <a:p>
            <a:pPr lvl="1">
              <a:buFont typeface="Wingdings" panose="05000000000000000000" pitchFamily="2" charset="2"/>
              <a:buChar char="Ø"/>
            </a:pPr>
            <a:endParaRPr lang="en-US" sz="2000" dirty="0"/>
          </a:p>
          <a:p>
            <a:pPr marL="685800" lvl="1" indent="-342900">
              <a:buFont typeface="Wingdings" panose="05000000000000000000" pitchFamily="2" charset="2"/>
              <a:buChar char="Ø"/>
            </a:pPr>
            <a:endParaRPr lang="en-US" sz="2000" dirty="0"/>
          </a:p>
          <a:p>
            <a:pPr>
              <a:buFont typeface="Wingdings" panose="05000000000000000000" pitchFamily="2" charset="2"/>
              <a:buChar char="Ø"/>
            </a:pPr>
            <a:endParaRPr lang="en-US" sz="2000" dirty="0"/>
          </a:p>
        </p:txBody>
      </p:sp>
    </p:spTree>
    <p:extLst>
      <p:ext uri="{BB962C8B-B14F-4D97-AF65-F5344CB8AC3E}">
        <p14:creationId xmlns:p14="http://schemas.microsoft.com/office/powerpoint/2010/main" val="238970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1996" y="1752600"/>
            <a:ext cx="4114800" cy="3354765"/>
          </a:xfrm>
          <a:prstGeom prst="rect">
            <a:avLst/>
          </a:prstGeom>
          <a:noFill/>
        </p:spPr>
        <p:txBody>
          <a:bodyPr wrap="square">
            <a:spAutoFit/>
          </a:bodyPr>
          <a:lstStyle/>
          <a:p>
            <a:pPr marL="342900" indent="-342900">
              <a:buClr>
                <a:schemeClr val="accent1"/>
              </a:buClr>
              <a:buFont typeface="Wingdings" panose="05000000000000000000" pitchFamily="2" charset="2"/>
              <a:buChar char="Ø"/>
              <a:defRPr/>
            </a:pPr>
            <a:r>
              <a:rPr lang="en-US" sz="2000" dirty="0">
                <a:solidFill>
                  <a:prstClr val="black"/>
                </a:solidFill>
                <a:latin typeface="+mn-lt"/>
              </a:rPr>
              <a:t>Charged with reviewing the City’s M/WBE program by:</a:t>
            </a:r>
          </a:p>
          <a:p>
            <a:pPr marL="542925" lvl="1" indent="-285750">
              <a:buClr>
                <a:schemeClr val="accent1"/>
              </a:buClr>
              <a:buFont typeface="Wingdings" panose="05000000000000000000" pitchFamily="2" charset="2"/>
              <a:buChar char="Ø"/>
              <a:defRPr/>
            </a:pPr>
            <a:r>
              <a:rPr lang="en-US" sz="1400" dirty="0">
                <a:solidFill>
                  <a:prstClr val="black"/>
                </a:solidFill>
                <a:latin typeface="+mn-lt"/>
              </a:rPr>
              <a:t>Making periodic reports and recommendations to City Council regarding program enhancements </a:t>
            </a:r>
          </a:p>
          <a:p>
            <a:pPr marL="542925" lvl="1" indent="-285750">
              <a:buClr>
                <a:schemeClr val="accent1"/>
              </a:buClr>
              <a:buFont typeface="Wingdings" panose="05000000000000000000" pitchFamily="2" charset="2"/>
              <a:buChar char="Ø"/>
              <a:defRPr/>
            </a:pPr>
            <a:r>
              <a:rPr lang="en-US" sz="1400" dirty="0">
                <a:solidFill>
                  <a:prstClr val="black"/>
                </a:solidFill>
                <a:latin typeface="+mn-lt"/>
              </a:rPr>
              <a:t>Evaluating the good faith efforts of contactors </a:t>
            </a:r>
          </a:p>
          <a:p>
            <a:pPr marL="742950" lvl="1" indent="-285750">
              <a:buFont typeface="Wingdings" panose="05000000000000000000" pitchFamily="2" charset="2"/>
              <a:buChar char="Ø"/>
              <a:defRPr/>
            </a:pPr>
            <a:endParaRPr lang="en-US" sz="1400" dirty="0">
              <a:solidFill>
                <a:prstClr val="black"/>
              </a:solidFill>
              <a:latin typeface="+mn-lt"/>
            </a:endParaRPr>
          </a:p>
          <a:p>
            <a:pPr marL="342900" indent="-342900">
              <a:buClr>
                <a:schemeClr val="accent1"/>
              </a:buClr>
              <a:buFont typeface="Wingdings" panose="05000000000000000000" pitchFamily="2" charset="2"/>
              <a:buChar char="Ø"/>
              <a:defRPr/>
            </a:pPr>
            <a:r>
              <a:rPr lang="en-US" sz="2000" dirty="0">
                <a:solidFill>
                  <a:prstClr val="black"/>
                </a:solidFill>
                <a:latin typeface="+mn-lt"/>
              </a:rPr>
              <a:t>Appointed by City Council upon the recommendation of the Mayor</a:t>
            </a:r>
          </a:p>
          <a:p>
            <a:pPr marL="285750" indent="-285750">
              <a:buFont typeface="Wingdings" panose="05000000000000000000" pitchFamily="2" charset="2"/>
              <a:buChar char="Ø"/>
              <a:defRPr/>
            </a:pPr>
            <a:endParaRPr lang="en-US" sz="1400" dirty="0">
              <a:solidFill>
                <a:prstClr val="black"/>
              </a:solidFill>
              <a:latin typeface="+mn-lt"/>
            </a:endParaRPr>
          </a:p>
          <a:p>
            <a:pPr marL="285750" indent="-285750">
              <a:buClr>
                <a:schemeClr val="accent1"/>
              </a:buClr>
              <a:buFont typeface="Wingdings" panose="05000000000000000000" pitchFamily="2" charset="2"/>
              <a:buChar char="Ø"/>
              <a:defRPr/>
            </a:pPr>
            <a:endParaRPr lang="en-US" sz="1400" dirty="0">
              <a:solidFill>
                <a:prstClr val="black"/>
              </a:solidFill>
              <a:latin typeface="+mn-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1752600"/>
            <a:ext cx="3998057" cy="2971800"/>
          </a:xfrm>
          <a:prstGeom prst="rect">
            <a:avLst/>
          </a:prstGeom>
        </p:spPr>
      </p:pic>
      <p:sp>
        <p:nvSpPr>
          <p:cNvPr id="6" name="Title 1"/>
          <p:cNvSpPr txBox="1">
            <a:spLocks/>
          </p:cNvSpPr>
          <p:nvPr/>
        </p:nvSpPr>
        <p:spPr>
          <a:xfrm>
            <a:off x="457200" y="274638"/>
            <a:ext cx="8229600" cy="1143000"/>
          </a:xfrm>
          <a:prstGeom prst="rect">
            <a:avLst/>
          </a:prstGeom>
        </p:spPr>
        <p:txBody>
          <a:bodyPr/>
          <a:lstStyle>
            <a:lvl1pPr algn="l" rtl="0" fontAlgn="base">
              <a:spcBef>
                <a:spcPct val="0"/>
              </a:spcBef>
              <a:spcAft>
                <a:spcPct val="0"/>
              </a:spcAft>
              <a:defRPr sz="44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hangingPunct="1"/>
            <a:r>
              <a:rPr lang="en-US" dirty="0"/>
              <a:t>M/WBE Advisory Committee</a:t>
            </a:r>
          </a:p>
        </p:txBody>
      </p:sp>
      <p:pic>
        <p:nvPicPr>
          <p:cNvPr id="7" name="Picture 44" descr="Description: CWSU"/>
          <p:cNvPicPr>
            <a:picLocks noChangeAspect="1" noChangeArrowheads="1"/>
          </p:cNvPicPr>
          <p:nvPr/>
        </p:nvPicPr>
        <p:blipFill>
          <a:blip r:embed="rId3" cstate="print"/>
          <a:srcRect/>
          <a:stretch>
            <a:fillRect/>
          </a:stretch>
        </p:blipFill>
        <p:spPr bwMode="auto">
          <a:xfrm>
            <a:off x="8382000" y="6096000"/>
            <a:ext cx="762000" cy="762000"/>
          </a:xfrm>
          <a:prstGeom prst="rect">
            <a:avLst/>
          </a:prstGeom>
          <a:noFill/>
          <a:ln w="9525">
            <a:noFill/>
            <a:miter lim="800000"/>
            <a:headEnd/>
            <a:tailEnd/>
          </a:ln>
        </p:spPr>
      </p:pic>
    </p:spTree>
    <p:extLst>
      <p:ext uri="{BB962C8B-B14F-4D97-AF65-F5344CB8AC3E}">
        <p14:creationId xmlns:p14="http://schemas.microsoft.com/office/powerpoint/2010/main" val="320470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438"/>
            <a:ext cx="8229600" cy="4525962"/>
          </a:xfrm>
        </p:spPr>
        <p:txBody>
          <a:bodyPr/>
          <a:lstStyle/>
          <a:p>
            <a:endParaRPr lang="en-US" dirty="0"/>
          </a:p>
          <a:p>
            <a:pPr marL="109537" indent="0">
              <a:buNone/>
            </a:pPr>
            <a:endParaRPr lang="en-US" dirty="0"/>
          </a:p>
          <a:p>
            <a:r>
              <a:rPr lang="en-US" dirty="0"/>
              <a:t>Concept of the role</a:t>
            </a:r>
          </a:p>
          <a:p>
            <a:r>
              <a:rPr lang="en-US" dirty="0"/>
              <a:t>Business Planning</a:t>
            </a:r>
          </a:p>
          <a:p>
            <a:r>
              <a:rPr lang="en-US" dirty="0"/>
              <a:t>Licenses &amp; Permits</a:t>
            </a:r>
          </a:p>
          <a:p>
            <a:r>
              <a:rPr lang="en-US" dirty="0"/>
              <a:t>Resource Guide</a:t>
            </a:r>
          </a:p>
          <a:p>
            <a:r>
              <a:rPr lang="en-US" dirty="0"/>
              <a:t>Funding Sources</a:t>
            </a:r>
          </a:p>
          <a:p>
            <a:r>
              <a:rPr lang="en-US" dirty="0"/>
              <a:t>Navigation Through the Process</a:t>
            </a:r>
          </a:p>
          <a:p>
            <a:endParaRPr lang="en-US" dirty="0"/>
          </a:p>
          <a:p>
            <a:endParaRPr lang="en-US" dirty="0"/>
          </a:p>
        </p:txBody>
      </p:sp>
      <p:sp>
        <p:nvSpPr>
          <p:cNvPr id="3" name="Title 2"/>
          <p:cNvSpPr>
            <a:spLocks noGrp="1"/>
          </p:cNvSpPr>
          <p:nvPr>
            <p:ph type="title"/>
          </p:nvPr>
        </p:nvSpPr>
        <p:spPr/>
        <p:txBody>
          <a:bodyPr>
            <a:normAutofit fontScale="90000"/>
          </a:bodyPr>
          <a:lstStyle/>
          <a:p>
            <a:pPr algn="ctr"/>
            <a:r>
              <a:rPr lang="en-US" dirty="0"/>
              <a:t>Small Business Liaison -</a:t>
            </a:r>
            <a:br>
              <a:rPr lang="en-US" dirty="0"/>
            </a:br>
            <a:r>
              <a:rPr lang="en-US" dirty="0"/>
              <a:t>Technical Assistance</a:t>
            </a:r>
          </a:p>
        </p:txBody>
      </p:sp>
      <p:pic>
        <p:nvPicPr>
          <p:cNvPr id="4" name="Picture 11" descr="2595%20011A_AA"/>
          <p:cNvPicPr>
            <a:picLocks noChangeAspect="1" noChangeArrowheads="1"/>
          </p:cNvPicPr>
          <p:nvPr/>
        </p:nvPicPr>
        <p:blipFill>
          <a:blip r:embed="rId2" cstate="print"/>
          <a:srcRect b="19048"/>
          <a:stretch>
            <a:fillRect/>
          </a:stretch>
        </p:blipFill>
        <p:spPr bwMode="auto">
          <a:xfrm>
            <a:off x="4724400" y="1828800"/>
            <a:ext cx="4213412" cy="30480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111858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6238"/>
            <a:ext cx="8229600" cy="4525962"/>
          </a:xfrm>
        </p:spPr>
        <p:txBody>
          <a:bodyPr/>
          <a:lstStyle/>
          <a:p>
            <a:r>
              <a:rPr lang="en-US" dirty="0"/>
              <a:t>Eligibility</a:t>
            </a:r>
          </a:p>
          <a:p>
            <a:r>
              <a:rPr lang="en-US" dirty="0"/>
              <a:t>Use of Loan Funds</a:t>
            </a:r>
          </a:p>
          <a:p>
            <a:r>
              <a:rPr lang="en-US" dirty="0"/>
              <a:t>Amount &amp; Terms</a:t>
            </a:r>
          </a:p>
          <a:p>
            <a:r>
              <a:rPr lang="en-US" dirty="0"/>
              <a:t>Collateral</a:t>
            </a:r>
          </a:p>
          <a:p>
            <a:r>
              <a:rPr lang="en-US" dirty="0"/>
              <a:t>Credit History</a:t>
            </a:r>
          </a:p>
          <a:p>
            <a:r>
              <a:rPr lang="en-US" dirty="0"/>
              <a:t>Job Creation/</a:t>
            </a:r>
          </a:p>
          <a:p>
            <a:pPr marL="109537" indent="0">
              <a:buNone/>
            </a:pPr>
            <a:r>
              <a:rPr lang="en-US" dirty="0"/>
              <a:t>	Retention</a:t>
            </a:r>
          </a:p>
          <a:p>
            <a:r>
              <a:rPr lang="en-US" dirty="0"/>
              <a:t>Business Plan</a:t>
            </a:r>
          </a:p>
          <a:p>
            <a:r>
              <a:rPr lang="en-US" dirty="0"/>
              <a:t>Loan Committee</a:t>
            </a:r>
          </a:p>
          <a:p>
            <a:endParaRPr lang="en-US" dirty="0"/>
          </a:p>
        </p:txBody>
      </p:sp>
      <p:sp>
        <p:nvSpPr>
          <p:cNvPr id="3" name="Title 2"/>
          <p:cNvSpPr>
            <a:spLocks noGrp="1"/>
          </p:cNvSpPr>
          <p:nvPr>
            <p:ph type="title"/>
          </p:nvPr>
        </p:nvSpPr>
        <p:spPr/>
        <p:txBody>
          <a:bodyPr>
            <a:normAutofit fontScale="90000"/>
          </a:bodyPr>
          <a:lstStyle/>
          <a:p>
            <a:r>
              <a:rPr lang="en-US" dirty="0"/>
              <a:t>Financial Assistance Programs</a:t>
            </a:r>
            <a:br>
              <a:rPr lang="en-US" dirty="0"/>
            </a:br>
            <a:r>
              <a:rPr lang="en-US" dirty="0"/>
              <a:t>Small Business Loan Program</a:t>
            </a:r>
          </a:p>
        </p:txBody>
      </p:sp>
      <p:pic>
        <p:nvPicPr>
          <p:cNvPr id="4" name="Picture 9" descr="PushCartJim 002"/>
          <p:cNvPicPr>
            <a:picLocks noChangeAspect="1" noChangeArrowheads="1"/>
          </p:cNvPicPr>
          <p:nvPr/>
        </p:nvPicPr>
        <p:blipFill>
          <a:blip r:embed="rId2" cstate="print"/>
          <a:stretch>
            <a:fillRect/>
          </a:stretch>
        </p:blipFill>
        <p:spPr bwMode="auto">
          <a:xfrm>
            <a:off x="4572000" y="2895600"/>
            <a:ext cx="3810000" cy="2857500"/>
          </a:xfrm>
          <a:prstGeom prst="rect">
            <a:avLst/>
          </a:prstGeom>
          <a:ln w="55000" cap="flat" cmpd="thickThin"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267224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r>
              <a:rPr lang="en-US" sz="2400" b="1" dirty="0"/>
              <a:t>Winners Receive</a:t>
            </a:r>
            <a:r>
              <a:rPr lang="en-US" sz="2400" dirty="0"/>
              <a:t>:</a:t>
            </a:r>
          </a:p>
          <a:p>
            <a:pPr lvl="1"/>
            <a:r>
              <a:rPr lang="en-US" sz="2200" dirty="0"/>
              <a:t>Two contest winners again in FY18-19</a:t>
            </a:r>
          </a:p>
          <a:p>
            <a:pPr lvl="1"/>
            <a:r>
              <a:rPr lang="en-US" sz="2200" dirty="0"/>
              <a:t>$5,000 grant and $5,000 micro-loan</a:t>
            </a:r>
          </a:p>
          <a:p>
            <a:pPr lvl="1"/>
            <a:r>
              <a:rPr lang="en-US" sz="2200" dirty="0"/>
              <a:t>Technical assistance</a:t>
            </a:r>
          </a:p>
          <a:p>
            <a:pPr lvl="1"/>
            <a:r>
              <a:rPr lang="en-US" sz="2200" dirty="0"/>
              <a:t>Four previous winners</a:t>
            </a:r>
          </a:p>
          <a:p>
            <a:endParaRPr lang="en-US" sz="2400" dirty="0"/>
          </a:p>
        </p:txBody>
      </p:sp>
      <p:sp>
        <p:nvSpPr>
          <p:cNvPr id="7" name="Content Placeholder 6"/>
          <p:cNvSpPr>
            <a:spLocks noGrp="1"/>
          </p:cNvSpPr>
          <p:nvPr>
            <p:ph sz="half" idx="2"/>
          </p:nvPr>
        </p:nvSpPr>
        <p:spPr>
          <a:xfrm>
            <a:off x="4495800" y="1481328"/>
            <a:ext cx="4419600" cy="4525963"/>
          </a:xfrm>
        </p:spPr>
        <p:txBody>
          <a:bodyPr/>
          <a:lstStyle/>
          <a:p>
            <a:r>
              <a:rPr lang="en-US" sz="2400" b="1" dirty="0"/>
              <a:t>Business Plan </a:t>
            </a:r>
            <a:r>
              <a:rPr lang="en-US" sz="2400" dirty="0"/>
              <a:t>Components:</a:t>
            </a:r>
          </a:p>
          <a:p>
            <a:pPr lvl="1"/>
            <a:r>
              <a:rPr lang="en-US" sz="2200" dirty="0"/>
              <a:t>Executive summary</a:t>
            </a:r>
          </a:p>
          <a:p>
            <a:pPr lvl="1"/>
            <a:r>
              <a:rPr lang="en-US" sz="2200" dirty="0"/>
              <a:t>Product/Service/Business Idea</a:t>
            </a:r>
          </a:p>
          <a:p>
            <a:pPr lvl="1"/>
            <a:r>
              <a:rPr lang="en-US" sz="2200" dirty="0"/>
              <a:t>Management</a:t>
            </a:r>
          </a:p>
          <a:p>
            <a:pPr lvl="1"/>
            <a:r>
              <a:rPr lang="en-US" sz="2200" dirty="0"/>
              <a:t>Market Analysis</a:t>
            </a:r>
          </a:p>
          <a:p>
            <a:pPr lvl="1"/>
            <a:r>
              <a:rPr lang="en-US" sz="2200" dirty="0"/>
              <a:t>Marketing Plan</a:t>
            </a:r>
          </a:p>
          <a:p>
            <a:pPr lvl="1"/>
            <a:r>
              <a:rPr lang="en-US" sz="2200" dirty="0"/>
              <a:t>Operations</a:t>
            </a:r>
          </a:p>
          <a:p>
            <a:pPr lvl="1"/>
            <a:r>
              <a:rPr lang="en-US" sz="2200" dirty="0"/>
              <a:t>Financials</a:t>
            </a:r>
          </a:p>
          <a:p>
            <a:pPr lvl="1"/>
            <a:r>
              <a:rPr lang="en-US" sz="2200" dirty="0"/>
              <a:t>Opportunities &amp; Challenges</a:t>
            </a:r>
          </a:p>
          <a:p>
            <a:endParaRPr lang="en-US" sz="2400" dirty="0"/>
          </a:p>
        </p:txBody>
      </p:sp>
      <p:sp>
        <p:nvSpPr>
          <p:cNvPr id="3" name="Title 2"/>
          <p:cNvSpPr>
            <a:spLocks noGrp="1"/>
          </p:cNvSpPr>
          <p:nvPr>
            <p:ph type="title"/>
          </p:nvPr>
        </p:nvSpPr>
        <p:spPr/>
        <p:txBody>
          <a:bodyPr>
            <a:normAutofit/>
          </a:bodyPr>
          <a:lstStyle/>
          <a:p>
            <a:r>
              <a:rPr lang="en-US" dirty="0"/>
              <a:t>Small Business Plan Contest</a:t>
            </a:r>
          </a:p>
        </p:txBody>
      </p:sp>
      <p:pic>
        <p:nvPicPr>
          <p:cNvPr id="8" name="il_fi" descr="http://www.atmos.tv/site/wp-content/uploads/2009/06/tesa_unleash_2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068602"/>
            <a:ext cx="2819400" cy="195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16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b="1" dirty="0"/>
              <a:t>NRSA and Downtown Building Rehab Programs</a:t>
            </a:r>
          </a:p>
          <a:p>
            <a:pPr lvl="1"/>
            <a:r>
              <a:rPr lang="en-US" dirty="0"/>
              <a:t>Qualifying Area</a:t>
            </a:r>
          </a:p>
          <a:p>
            <a:pPr lvl="1"/>
            <a:r>
              <a:rPr lang="en-US" dirty="0"/>
              <a:t>Application Process</a:t>
            </a:r>
          </a:p>
          <a:p>
            <a:pPr lvl="1"/>
            <a:r>
              <a:rPr lang="en-US" dirty="0"/>
              <a:t>Criteria for Qualification</a:t>
            </a:r>
          </a:p>
          <a:p>
            <a:pPr lvl="1"/>
            <a:r>
              <a:rPr lang="en-US" dirty="0"/>
              <a:t>Use of Funds</a:t>
            </a:r>
          </a:p>
          <a:p>
            <a:pPr lvl="1"/>
            <a:r>
              <a:rPr lang="en-US" dirty="0"/>
              <a:t>Is this a GRANT?</a:t>
            </a:r>
          </a:p>
          <a:p>
            <a:pPr lvl="1"/>
            <a:endParaRPr lang="en-US" dirty="0"/>
          </a:p>
          <a:p>
            <a:endParaRPr lang="en-US" dirty="0"/>
          </a:p>
        </p:txBody>
      </p:sp>
      <p:sp>
        <p:nvSpPr>
          <p:cNvPr id="5" name="Content Placeholder 4"/>
          <p:cNvSpPr>
            <a:spLocks noGrp="1"/>
          </p:cNvSpPr>
          <p:nvPr>
            <p:ph sz="half" idx="2"/>
          </p:nvPr>
        </p:nvSpPr>
        <p:spPr>
          <a:xfrm>
            <a:off x="4648200" y="1481328"/>
            <a:ext cx="4038600" cy="4995672"/>
          </a:xfrm>
        </p:spPr>
        <p:txBody>
          <a:bodyPr/>
          <a:lstStyle/>
          <a:p>
            <a:r>
              <a:rPr lang="en-US" b="1" dirty="0"/>
              <a:t>Revitalizing Urban Commercial Areas (RUCA)</a:t>
            </a:r>
          </a:p>
          <a:p>
            <a:pPr lvl="1"/>
            <a:r>
              <a:rPr lang="en-US" dirty="0"/>
              <a:t>Struggling urban commercial areas throughout the city  </a:t>
            </a:r>
          </a:p>
          <a:p>
            <a:pPr lvl="1"/>
            <a:r>
              <a:rPr lang="en-US" dirty="0"/>
              <a:t>Public/Private Partnership</a:t>
            </a:r>
          </a:p>
          <a:p>
            <a:pPr lvl="1"/>
            <a:r>
              <a:rPr lang="en-US" dirty="0"/>
              <a:t>Do I pay the $ back?</a:t>
            </a:r>
          </a:p>
          <a:p>
            <a:pPr lvl="1"/>
            <a:endParaRPr lang="en-US" dirty="0"/>
          </a:p>
          <a:p>
            <a:pPr lvl="1"/>
            <a:endParaRPr lang="en-US" dirty="0"/>
          </a:p>
        </p:txBody>
      </p:sp>
      <p:sp>
        <p:nvSpPr>
          <p:cNvPr id="3" name="Title 2"/>
          <p:cNvSpPr>
            <a:spLocks noGrp="1"/>
          </p:cNvSpPr>
          <p:nvPr>
            <p:ph type="title"/>
          </p:nvPr>
        </p:nvSpPr>
        <p:spPr/>
        <p:txBody>
          <a:bodyPr>
            <a:normAutofit fontScale="90000"/>
          </a:bodyPr>
          <a:lstStyle/>
          <a:p>
            <a:pPr algn="ctr"/>
            <a:r>
              <a:rPr lang="en-US" dirty="0"/>
              <a:t>Financial Assistance Programs</a:t>
            </a:r>
          </a:p>
        </p:txBody>
      </p:sp>
      <p:pic>
        <p:nvPicPr>
          <p:cNvPr id="6" name="Picture 44" descr="Description: CWSU"/>
          <p:cNvPicPr>
            <a:picLocks noChangeAspect="1" noChangeArrowheads="1"/>
          </p:cNvPicPr>
          <p:nvPr/>
        </p:nvPicPr>
        <p:blipFill>
          <a:blip r:embed="rId2" cstate="print"/>
          <a:srcRect/>
          <a:stretch>
            <a:fillRect/>
          </a:stretch>
        </p:blipFill>
        <p:spPr bwMode="auto">
          <a:xfrm>
            <a:off x="8382000" y="6096000"/>
            <a:ext cx="762000" cy="762000"/>
          </a:xfrm>
          <a:prstGeom prst="rect">
            <a:avLst/>
          </a:prstGeom>
          <a:noFill/>
          <a:ln w="9525">
            <a:noFill/>
            <a:miter lim="800000"/>
            <a:headEnd/>
            <a:tailEnd/>
          </a:ln>
        </p:spPr>
      </p:pic>
    </p:spTree>
    <p:extLst>
      <p:ext uri="{BB962C8B-B14F-4D97-AF65-F5344CB8AC3E}">
        <p14:creationId xmlns:p14="http://schemas.microsoft.com/office/powerpoint/2010/main" val="26801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algn="ctr"/>
            <a:br>
              <a:rPr lang="en-US" sz="2400" dirty="0">
                <a:solidFill>
                  <a:schemeClr val="tx1"/>
                </a:solidFill>
              </a:rPr>
            </a:br>
            <a:br>
              <a:rPr lang="en-US" sz="2400" dirty="0">
                <a:solidFill>
                  <a:schemeClr val="tx1"/>
                </a:solidFill>
              </a:rPr>
            </a:br>
            <a:r>
              <a:rPr lang="en-US" sz="3600" dirty="0">
                <a:solidFill>
                  <a:schemeClr val="tx1"/>
                </a:solidFill>
              </a:rPr>
              <a:t>NRSA Building Rehabilitation Program</a:t>
            </a:r>
            <a:br>
              <a:rPr lang="en-US" sz="2400" dirty="0">
                <a:solidFill>
                  <a:schemeClr val="tx1"/>
                </a:solidFill>
              </a:rPr>
            </a:br>
            <a:br>
              <a:rPr lang="en-US" sz="2400" dirty="0">
                <a:solidFill>
                  <a:schemeClr val="tx1"/>
                </a:solidFill>
              </a:rPr>
            </a:br>
            <a:endParaRPr lang="en-US" sz="2400" dirty="0">
              <a:solidFill>
                <a:schemeClr val="tx1"/>
              </a:solidFill>
            </a:endParaRPr>
          </a:p>
        </p:txBody>
      </p:sp>
      <p:pic>
        <p:nvPicPr>
          <p:cNvPr id="51203" name="Picture 3" descr="LIB auto repair 3"/>
          <p:cNvPicPr>
            <a:picLocks noGrp="1" noChangeAspect="1" noChangeArrowheads="1"/>
          </p:cNvPicPr>
          <p:nvPr>
            <p:ph sz="half" idx="1"/>
          </p:nvPr>
        </p:nvPicPr>
        <p:blipFill>
          <a:blip r:embed="rId2" cstate="print"/>
          <a:stretch>
            <a:fillRect/>
          </a:stretch>
        </p:blipFill>
        <p:spPr>
          <a:xfrm>
            <a:off x="570706" y="2344936"/>
            <a:ext cx="3703638" cy="2777728"/>
          </a:xfrm>
          <a:noFill/>
          <a:ln/>
        </p:spPr>
      </p:pic>
      <p:pic>
        <p:nvPicPr>
          <p:cNvPr id="51204" name="Picture 4" descr="Liberty 5"/>
          <p:cNvPicPr>
            <a:picLocks noGrp="1" noChangeAspect="1" noChangeArrowheads="1"/>
          </p:cNvPicPr>
          <p:nvPr>
            <p:ph sz="half" idx="2"/>
          </p:nvPr>
        </p:nvPicPr>
        <p:blipFill>
          <a:blip r:embed="rId3" cstate="print"/>
          <a:stretch>
            <a:fillRect/>
          </a:stretch>
        </p:blipFill>
        <p:spPr>
          <a:xfrm>
            <a:off x="4664074" y="2124723"/>
            <a:ext cx="4175125" cy="3113069"/>
          </a:xfrm>
          <a:noFill/>
          <a:ln/>
        </p:spPr>
      </p:pic>
      <p:sp>
        <p:nvSpPr>
          <p:cNvPr id="51208" name="Text Box 8"/>
          <p:cNvSpPr txBox="1">
            <a:spLocks noChangeArrowheads="1"/>
          </p:cNvSpPr>
          <p:nvPr/>
        </p:nvSpPr>
        <p:spPr bwMode="auto">
          <a:xfrm>
            <a:off x="701764" y="2379335"/>
            <a:ext cx="1371600" cy="400110"/>
          </a:xfrm>
          <a:prstGeom prst="rect">
            <a:avLst/>
          </a:prstGeom>
          <a:noFill/>
          <a:ln w="9525">
            <a:noFill/>
            <a:miter lim="800000"/>
            <a:headEnd/>
            <a:tailEnd/>
          </a:ln>
          <a:effectLst/>
        </p:spPr>
        <p:txBody>
          <a:bodyPr>
            <a:spAutoFit/>
          </a:bodyPr>
          <a:lstStyle/>
          <a:p>
            <a:pPr>
              <a:spcBef>
                <a:spcPct val="50000"/>
              </a:spcBef>
            </a:pPr>
            <a:r>
              <a:rPr lang="en-US" sz="2000" b="1" dirty="0">
                <a:solidFill>
                  <a:srgbClr val="FF0000"/>
                </a:solidFill>
              </a:rPr>
              <a:t>Before</a:t>
            </a:r>
          </a:p>
        </p:txBody>
      </p:sp>
      <p:sp>
        <p:nvSpPr>
          <p:cNvPr id="51209" name="Text Box 9"/>
          <p:cNvSpPr txBox="1">
            <a:spLocks noChangeArrowheads="1"/>
          </p:cNvSpPr>
          <p:nvPr/>
        </p:nvSpPr>
        <p:spPr bwMode="auto">
          <a:xfrm>
            <a:off x="4740190" y="2147887"/>
            <a:ext cx="1219200" cy="400110"/>
          </a:xfrm>
          <a:prstGeom prst="rect">
            <a:avLst/>
          </a:prstGeom>
          <a:noFill/>
          <a:ln w="9525">
            <a:noFill/>
            <a:miter lim="800000"/>
            <a:headEnd/>
            <a:tailEnd/>
          </a:ln>
          <a:effectLst/>
        </p:spPr>
        <p:txBody>
          <a:bodyPr>
            <a:spAutoFit/>
          </a:bodyPr>
          <a:lstStyle/>
          <a:p>
            <a:pPr>
              <a:spcBef>
                <a:spcPct val="50000"/>
              </a:spcBef>
            </a:pPr>
            <a:r>
              <a:rPr lang="en-US" sz="2000" b="1" dirty="0">
                <a:solidFill>
                  <a:srgbClr val="FF0000"/>
                </a:solidFill>
              </a:rPr>
              <a:t>After</a:t>
            </a:r>
          </a:p>
        </p:txBody>
      </p:sp>
      <p:sp>
        <p:nvSpPr>
          <p:cNvPr id="51210" name="Text Box 10"/>
          <p:cNvSpPr txBox="1">
            <a:spLocks noChangeArrowheads="1"/>
          </p:cNvSpPr>
          <p:nvPr/>
        </p:nvSpPr>
        <p:spPr bwMode="auto">
          <a:xfrm>
            <a:off x="4687890" y="4029251"/>
            <a:ext cx="1981200" cy="738664"/>
          </a:xfrm>
          <a:prstGeom prst="rect">
            <a:avLst/>
          </a:prstGeom>
          <a:noFill/>
          <a:ln w="9525">
            <a:noFill/>
            <a:miter lim="800000"/>
            <a:headEnd/>
            <a:tailEnd/>
          </a:ln>
          <a:effectLst/>
        </p:spPr>
        <p:txBody>
          <a:bodyPr wrap="square">
            <a:spAutoFit/>
          </a:bodyPr>
          <a:lstStyle/>
          <a:p>
            <a:pPr>
              <a:spcBef>
                <a:spcPct val="50000"/>
              </a:spcBef>
            </a:pPr>
            <a:r>
              <a:rPr lang="en-US" sz="1400" b="1" dirty="0">
                <a:solidFill>
                  <a:srgbClr val="FF0000"/>
                </a:solidFill>
              </a:rPr>
              <a:t>Storage yard screened and landscaped</a:t>
            </a:r>
          </a:p>
        </p:txBody>
      </p:sp>
      <p:sp>
        <p:nvSpPr>
          <p:cNvPr id="51211" name="Line 11"/>
          <p:cNvSpPr>
            <a:spLocks noChangeShapeType="1"/>
          </p:cNvSpPr>
          <p:nvPr/>
        </p:nvSpPr>
        <p:spPr bwMode="auto">
          <a:xfrm flipV="1">
            <a:off x="5181600" y="3846689"/>
            <a:ext cx="76200" cy="228600"/>
          </a:xfrm>
          <a:prstGeom prst="line">
            <a:avLst/>
          </a:prstGeom>
          <a:noFill/>
          <a:ln w="9525">
            <a:solidFill>
              <a:srgbClr val="FF0000"/>
            </a:solidFill>
            <a:round/>
            <a:headEnd/>
            <a:tailEnd type="triangle" w="med" len="med"/>
          </a:ln>
          <a:effectLst/>
        </p:spPr>
        <p:txBody>
          <a:bodyPr/>
          <a:lstStyle/>
          <a:p>
            <a:endParaRPr lang="en-US" dirty="0"/>
          </a:p>
        </p:txBody>
      </p:sp>
      <p:sp>
        <p:nvSpPr>
          <p:cNvPr id="51212" name="Text Box 12"/>
          <p:cNvSpPr txBox="1">
            <a:spLocks noChangeArrowheads="1"/>
          </p:cNvSpPr>
          <p:nvPr/>
        </p:nvSpPr>
        <p:spPr bwMode="auto">
          <a:xfrm>
            <a:off x="5631833" y="2393899"/>
            <a:ext cx="1302367" cy="738664"/>
          </a:xfrm>
          <a:prstGeom prst="rect">
            <a:avLst/>
          </a:prstGeom>
          <a:noFill/>
          <a:ln w="9525">
            <a:noFill/>
            <a:miter lim="800000"/>
            <a:headEnd/>
            <a:tailEnd/>
          </a:ln>
          <a:effectLst/>
        </p:spPr>
        <p:txBody>
          <a:bodyPr wrap="square">
            <a:spAutoFit/>
          </a:bodyPr>
          <a:lstStyle/>
          <a:p>
            <a:pPr>
              <a:spcBef>
                <a:spcPct val="50000"/>
              </a:spcBef>
            </a:pPr>
            <a:r>
              <a:rPr lang="en-US" sz="1400" b="1" dirty="0">
                <a:solidFill>
                  <a:srgbClr val="FF0000"/>
                </a:solidFill>
              </a:rPr>
              <a:t>Dangerous curb cut closed</a:t>
            </a:r>
          </a:p>
        </p:txBody>
      </p:sp>
      <p:sp>
        <p:nvSpPr>
          <p:cNvPr id="51213" name="Line 13"/>
          <p:cNvSpPr>
            <a:spLocks noChangeShapeType="1"/>
          </p:cNvSpPr>
          <p:nvPr/>
        </p:nvSpPr>
        <p:spPr bwMode="auto">
          <a:xfrm>
            <a:off x="6351323" y="2859330"/>
            <a:ext cx="76200" cy="1371600"/>
          </a:xfrm>
          <a:prstGeom prst="line">
            <a:avLst/>
          </a:prstGeom>
          <a:noFill/>
          <a:ln w="9525">
            <a:solidFill>
              <a:srgbClr val="FF0000"/>
            </a:solidFill>
            <a:round/>
            <a:headEnd/>
            <a:tailEnd type="triangle" w="med" len="med"/>
          </a:ln>
          <a:effectLst/>
        </p:spPr>
        <p:txBody>
          <a:bodyPr/>
          <a:lstStyle/>
          <a:p>
            <a:endParaRPr lang="en-US" dirty="0"/>
          </a:p>
        </p:txBody>
      </p:sp>
      <p:sp>
        <p:nvSpPr>
          <p:cNvPr id="51214" name="Text Box 14"/>
          <p:cNvSpPr txBox="1">
            <a:spLocks noChangeArrowheads="1"/>
          </p:cNvSpPr>
          <p:nvPr/>
        </p:nvSpPr>
        <p:spPr bwMode="auto">
          <a:xfrm>
            <a:off x="7086600" y="4572000"/>
            <a:ext cx="1295400" cy="523220"/>
          </a:xfrm>
          <a:prstGeom prst="rect">
            <a:avLst/>
          </a:prstGeom>
          <a:noFill/>
          <a:ln w="9525">
            <a:noFill/>
            <a:miter lim="800000"/>
            <a:headEnd/>
            <a:tailEnd/>
          </a:ln>
          <a:effectLst/>
        </p:spPr>
        <p:txBody>
          <a:bodyPr>
            <a:spAutoFit/>
          </a:bodyPr>
          <a:lstStyle/>
          <a:p>
            <a:pPr>
              <a:spcBef>
                <a:spcPct val="50000"/>
              </a:spcBef>
            </a:pPr>
            <a:r>
              <a:rPr lang="en-US" sz="1400" b="1" dirty="0">
                <a:solidFill>
                  <a:srgbClr val="FF0000"/>
                </a:solidFill>
              </a:rPr>
              <a:t>Landscaping added</a:t>
            </a:r>
          </a:p>
        </p:txBody>
      </p:sp>
      <p:sp>
        <p:nvSpPr>
          <p:cNvPr id="51215" name="Line 15"/>
          <p:cNvSpPr>
            <a:spLocks noChangeShapeType="1"/>
          </p:cNvSpPr>
          <p:nvPr/>
        </p:nvSpPr>
        <p:spPr bwMode="auto">
          <a:xfrm flipV="1">
            <a:off x="7543800" y="4191000"/>
            <a:ext cx="304800" cy="381000"/>
          </a:xfrm>
          <a:prstGeom prst="line">
            <a:avLst/>
          </a:prstGeom>
          <a:noFill/>
          <a:ln w="9525">
            <a:solidFill>
              <a:srgbClr val="FF0000"/>
            </a:solidFill>
            <a:round/>
            <a:headEnd/>
            <a:tailEnd type="triangle" w="med" len="med"/>
          </a:ln>
          <a:effectLst/>
        </p:spPr>
        <p:txBody>
          <a:bodyPr/>
          <a:lstStyle/>
          <a:p>
            <a:endParaRPr lang="en-US" dirty="0"/>
          </a:p>
        </p:txBody>
      </p:sp>
      <p:sp>
        <p:nvSpPr>
          <p:cNvPr id="51216" name="Text Box 16"/>
          <p:cNvSpPr txBox="1">
            <a:spLocks noChangeArrowheads="1"/>
          </p:cNvSpPr>
          <p:nvPr/>
        </p:nvSpPr>
        <p:spPr bwMode="auto">
          <a:xfrm>
            <a:off x="6781800" y="2590800"/>
            <a:ext cx="1600200" cy="523220"/>
          </a:xfrm>
          <a:prstGeom prst="rect">
            <a:avLst/>
          </a:prstGeom>
          <a:noFill/>
          <a:ln w="9525">
            <a:noFill/>
            <a:miter lim="800000"/>
            <a:headEnd/>
            <a:tailEnd/>
          </a:ln>
          <a:effectLst/>
        </p:spPr>
        <p:txBody>
          <a:bodyPr wrap="square">
            <a:spAutoFit/>
          </a:bodyPr>
          <a:lstStyle/>
          <a:p>
            <a:pPr>
              <a:spcBef>
                <a:spcPct val="50000"/>
              </a:spcBef>
            </a:pPr>
            <a:r>
              <a:rPr lang="en-US" sz="1400" b="1" dirty="0">
                <a:solidFill>
                  <a:srgbClr val="FF0000"/>
                </a:solidFill>
              </a:rPr>
              <a:t>Building Improvements</a:t>
            </a:r>
          </a:p>
        </p:txBody>
      </p:sp>
      <p:sp>
        <p:nvSpPr>
          <p:cNvPr id="51217" name="Line 17"/>
          <p:cNvSpPr>
            <a:spLocks noChangeShapeType="1"/>
          </p:cNvSpPr>
          <p:nvPr/>
        </p:nvSpPr>
        <p:spPr bwMode="auto">
          <a:xfrm flipH="1">
            <a:off x="6934200" y="3048000"/>
            <a:ext cx="228600" cy="762000"/>
          </a:xfrm>
          <a:prstGeom prst="line">
            <a:avLst/>
          </a:prstGeom>
          <a:noFill/>
          <a:ln w="9525">
            <a:solidFill>
              <a:srgbClr val="FF0000"/>
            </a:solidFill>
            <a:round/>
            <a:headEnd/>
            <a:tailEnd type="triangle" w="med" len="med"/>
          </a:ln>
          <a:effectLst/>
        </p:spPr>
        <p:txBody>
          <a:bodyPr/>
          <a:lstStyle/>
          <a:p>
            <a:endParaRPr lang="en-US" dirty="0"/>
          </a:p>
        </p:txBody>
      </p:sp>
    </p:spTree>
    <p:extLst>
      <p:ext uri="{BB962C8B-B14F-4D97-AF65-F5344CB8AC3E}">
        <p14:creationId xmlns:p14="http://schemas.microsoft.com/office/powerpoint/2010/main" val="3042252757"/>
      </p:ext>
    </p:extLst>
  </p:cSld>
  <p:clrMapOvr>
    <a:masterClrMapping/>
  </p:clrMapOvr>
  <p:transition>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algn="ctr"/>
            <a:br>
              <a:rPr lang="en-US" sz="2400" dirty="0">
                <a:solidFill>
                  <a:schemeClr val="tx1"/>
                </a:solidFill>
              </a:rPr>
            </a:br>
            <a:br>
              <a:rPr lang="en-US" sz="2400" dirty="0">
                <a:solidFill>
                  <a:schemeClr val="tx1"/>
                </a:solidFill>
              </a:rPr>
            </a:br>
            <a:r>
              <a:rPr lang="en-US" sz="3600" dirty="0">
                <a:solidFill>
                  <a:schemeClr val="tx1"/>
                </a:solidFill>
              </a:rPr>
              <a:t>NRSA Building Rehabilitation Program</a:t>
            </a:r>
            <a:br>
              <a:rPr lang="en-US" sz="2400" dirty="0">
                <a:solidFill>
                  <a:schemeClr val="tx1"/>
                </a:solidFill>
              </a:rPr>
            </a:br>
            <a:br>
              <a:rPr lang="en-US" sz="2400" dirty="0">
                <a:solidFill>
                  <a:schemeClr val="tx1"/>
                </a:solidFill>
              </a:rPr>
            </a:br>
            <a:endParaRPr lang="en-US" sz="2400" dirty="0">
              <a:solidFill>
                <a:schemeClr val="tx1"/>
              </a:solidFill>
            </a:endParaRPr>
          </a:p>
        </p:txBody>
      </p:sp>
      <p:pic>
        <p:nvPicPr>
          <p:cNvPr id="17" name="Content Placeholder 4" descr="627 Sprague - Before.jpg"/>
          <p:cNvPicPr>
            <a:picLocks noGrp="1" noChangeAspect="1"/>
          </p:cNvPicPr>
          <p:nvPr>
            <p:ph sz="half" idx="1"/>
          </p:nvPr>
        </p:nvPicPr>
        <p:blipFill>
          <a:blip r:embed="rId3" cstate="print"/>
          <a:stretch>
            <a:fillRect/>
          </a:stretch>
        </p:blipFill>
        <p:spPr>
          <a:xfrm>
            <a:off x="843258" y="1676400"/>
            <a:ext cx="7457484" cy="3730236"/>
          </a:xfrm>
        </p:spPr>
      </p:pic>
    </p:spTree>
    <p:extLst>
      <p:ext uri="{BB962C8B-B14F-4D97-AF65-F5344CB8AC3E}">
        <p14:creationId xmlns:p14="http://schemas.microsoft.com/office/powerpoint/2010/main" val="1781184175"/>
      </p:ext>
    </p:extLst>
  </p:cSld>
  <p:clrMapOvr>
    <a:masterClrMapping/>
  </p:clrMapOvr>
  <p:transition>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normAutofit fontScale="90000"/>
          </a:bodyPr>
          <a:lstStyle/>
          <a:p>
            <a:pPr algn="ctr" eaLnBrk="1" hangingPunct="1">
              <a:defRPr/>
            </a:pPr>
            <a:r>
              <a:rPr lang="en-US" dirty="0"/>
              <a:t>Business Inclusion &amp; Advancement </a:t>
            </a:r>
          </a:p>
        </p:txBody>
      </p:sp>
      <p:sp>
        <p:nvSpPr>
          <p:cNvPr id="28676" name="Rectangle 4"/>
          <p:cNvSpPr>
            <a:spLocks noGrp="1" noRot="1" noChangeArrowheads="1"/>
          </p:cNvSpPr>
          <p:nvPr>
            <p:ph type="body" sz="half" idx="1"/>
          </p:nvPr>
        </p:nvSpPr>
        <p:spPr>
          <a:xfrm>
            <a:off x="202935" y="2209800"/>
            <a:ext cx="5794375" cy="4114800"/>
          </a:xfrm>
        </p:spPr>
        <p:txBody>
          <a:bodyPr/>
          <a:lstStyle/>
          <a:p>
            <a:pPr marL="109537" indent="0" eaLnBrk="1" hangingPunct="1">
              <a:buNone/>
              <a:defRPr/>
            </a:pPr>
            <a:r>
              <a:rPr lang="en-US" sz="1800" dirty="0"/>
              <a:t>Staff:</a:t>
            </a:r>
          </a:p>
          <a:p>
            <a:pPr marL="182880" lvl="1" eaLnBrk="1" hangingPunct="1">
              <a:spcBef>
                <a:spcPts val="0"/>
              </a:spcBef>
              <a:defRPr/>
            </a:pPr>
            <a:r>
              <a:rPr lang="en-US" sz="1800" b="1" dirty="0">
                <a:solidFill>
                  <a:srgbClr val="C00000"/>
                </a:solidFill>
              </a:rPr>
              <a:t>Ken Millett </a:t>
            </a:r>
            <a:r>
              <a:rPr lang="en-US" sz="1800" dirty="0">
                <a:solidFill>
                  <a:srgbClr val="C00000"/>
                </a:solidFill>
              </a:rPr>
              <a:t>– Director</a:t>
            </a:r>
          </a:p>
          <a:p>
            <a:pPr marL="182880" lvl="1">
              <a:spcBef>
                <a:spcPts val="0"/>
              </a:spcBef>
              <a:defRPr/>
            </a:pPr>
            <a:r>
              <a:rPr lang="en-US" sz="1800" b="1" dirty="0">
                <a:solidFill>
                  <a:srgbClr val="C00000"/>
                </a:solidFill>
              </a:rPr>
              <a:t>Steven Harrison </a:t>
            </a:r>
            <a:r>
              <a:rPr lang="en-US" sz="1800" dirty="0">
                <a:solidFill>
                  <a:srgbClr val="C00000"/>
                </a:solidFill>
              </a:rPr>
              <a:t>– Small Business Development 			   Specialist</a:t>
            </a:r>
          </a:p>
          <a:p>
            <a:pPr marL="182880" lvl="1" eaLnBrk="1" hangingPunct="1">
              <a:spcBef>
                <a:spcPts val="0"/>
              </a:spcBef>
              <a:defRPr/>
            </a:pPr>
            <a:endParaRPr lang="en-US" sz="1800" dirty="0"/>
          </a:p>
          <a:p>
            <a:pPr marL="182880" lvl="1" eaLnBrk="1" hangingPunct="1">
              <a:spcBef>
                <a:spcPts val="0"/>
              </a:spcBef>
              <a:defRPr/>
            </a:pPr>
            <a:r>
              <a:rPr lang="en-US" sz="1800" b="1" dirty="0">
                <a:solidFill>
                  <a:srgbClr val="00B050"/>
                </a:solidFill>
              </a:rPr>
              <a:t>Jakira Westbrook </a:t>
            </a:r>
            <a:r>
              <a:rPr lang="en-US" sz="1800" dirty="0">
                <a:solidFill>
                  <a:srgbClr val="00B050"/>
                </a:solidFill>
              </a:rPr>
              <a:t>–Business Inclusion Manager</a:t>
            </a:r>
          </a:p>
          <a:p>
            <a:pPr marL="182880" lvl="1" eaLnBrk="1" hangingPunct="1">
              <a:spcBef>
                <a:spcPts val="0"/>
              </a:spcBef>
              <a:defRPr/>
            </a:pPr>
            <a:r>
              <a:rPr lang="en-US" sz="1800" dirty="0">
                <a:solidFill>
                  <a:srgbClr val="00B050"/>
                </a:solidFill>
              </a:rPr>
              <a:t>Two Diversity Compliance Specialists</a:t>
            </a:r>
          </a:p>
          <a:p>
            <a:pPr marL="0" lvl="1" indent="0" eaLnBrk="1" hangingPunct="1">
              <a:spcBef>
                <a:spcPts val="0"/>
              </a:spcBef>
              <a:buNone/>
              <a:defRPr/>
            </a:pPr>
            <a:br>
              <a:rPr lang="en-US" sz="1800" dirty="0"/>
            </a:br>
            <a:endParaRPr lang="en-US" sz="1800" dirty="0"/>
          </a:p>
          <a:p>
            <a:pPr marL="182880" lvl="1" eaLnBrk="1" hangingPunct="1">
              <a:spcBef>
                <a:spcPts val="0"/>
              </a:spcBef>
              <a:defRPr/>
            </a:pPr>
            <a:r>
              <a:rPr lang="en-US" sz="1800" b="1" dirty="0">
                <a:solidFill>
                  <a:srgbClr val="0070C0"/>
                </a:solidFill>
              </a:rPr>
              <a:t>Hannah Hernandez </a:t>
            </a:r>
            <a:r>
              <a:rPr lang="en-US" sz="1800" dirty="0">
                <a:solidFill>
                  <a:srgbClr val="0070C0"/>
                </a:solidFill>
              </a:rPr>
              <a:t>– Administrative Assistant</a:t>
            </a:r>
          </a:p>
          <a:p>
            <a:pPr marL="0" lvl="1" indent="0" eaLnBrk="1" hangingPunct="1">
              <a:spcBef>
                <a:spcPts val="0"/>
              </a:spcBef>
              <a:buNone/>
              <a:defRPr/>
            </a:pPr>
            <a:endParaRPr lang="en-US" sz="1800" dirty="0"/>
          </a:p>
          <a:p>
            <a:pPr lvl="1" eaLnBrk="1" hangingPunct="1">
              <a:spcBef>
                <a:spcPts val="0"/>
              </a:spcBef>
              <a:defRPr/>
            </a:pPr>
            <a:endParaRPr lang="en-US" sz="1400" dirty="0"/>
          </a:p>
        </p:txBody>
      </p:sp>
      <p:pic>
        <p:nvPicPr>
          <p:cNvPr id="9220" name="Picture 6" descr="Image result for sweet potatoes winst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66830" y="1828800"/>
            <a:ext cx="2719970" cy="36258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880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algn="ctr"/>
            <a:br>
              <a:rPr lang="en-US" sz="2400" dirty="0">
                <a:solidFill>
                  <a:schemeClr val="tx1"/>
                </a:solidFill>
              </a:rPr>
            </a:br>
            <a:br>
              <a:rPr lang="en-US" sz="2400" dirty="0">
                <a:solidFill>
                  <a:schemeClr val="tx1"/>
                </a:solidFill>
              </a:rPr>
            </a:br>
            <a:r>
              <a:rPr lang="en-US" sz="3600" dirty="0">
                <a:solidFill>
                  <a:schemeClr val="tx1"/>
                </a:solidFill>
              </a:rPr>
              <a:t>NRSA Building Rehabilitation Program</a:t>
            </a:r>
            <a:br>
              <a:rPr lang="en-US" sz="2400" dirty="0">
                <a:solidFill>
                  <a:schemeClr val="tx1"/>
                </a:solidFill>
              </a:rPr>
            </a:br>
            <a:br>
              <a:rPr lang="en-US" sz="2400" dirty="0">
                <a:solidFill>
                  <a:schemeClr val="tx1"/>
                </a:solidFill>
              </a:rPr>
            </a:br>
            <a:endParaRPr lang="en-US" sz="2400" dirty="0">
              <a:solidFill>
                <a:schemeClr val="tx1"/>
              </a:solidFill>
            </a:endParaRPr>
          </a:p>
        </p:txBody>
      </p:sp>
      <p:pic>
        <p:nvPicPr>
          <p:cNvPr id="17" name="Content Placeholder 4" descr="627 Sprague - Before.jpg"/>
          <p:cNvPicPr>
            <a:picLocks noGrp="1" noChangeAspect="1"/>
          </p:cNvPicPr>
          <p:nvPr>
            <p:ph sz="half" idx="1"/>
          </p:nvPr>
        </p:nvPicPr>
        <p:blipFill>
          <a:blip r:embed="rId2" cstate="print"/>
          <a:stretch>
            <a:fillRect/>
          </a:stretch>
        </p:blipFill>
        <p:spPr>
          <a:xfrm>
            <a:off x="843258" y="1676400"/>
            <a:ext cx="7457484" cy="3730236"/>
          </a:xfrm>
        </p:spPr>
      </p:pic>
      <p:pic>
        <p:nvPicPr>
          <p:cNvPr id="4" name="Content Placeholder 5" descr="627 Sprague - After.jpg"/>
          <p:cNvPicPr>
            <a:picLocks noGrp="1" noChangeAspect="1"/>
          </p:cNvPicPr>
          <p:nvPr>
            <p:ph sz="half" idx="2"/>
          </p:nvPr>
        </p:nvPicPr>
        <p:blipFill>
          <a:blip r:embed="rId3" cstate="print"/>
          <a:stretch>
            <a:fillRect/>
          </a:stretch>
        </p:blipFill>
        <p:spPr>
          <a:xfrm>
            <a:off x="842571" y="1779270"/>
            <a:ext cx="7458171" cy="3665466"/>
          </a:xfrm>
        </p:spPr>
      </p:pic>
    </p:spTree>
    <p:extLst>
      <p:ext uri="{BB962C8B-B14F-4D97-AF65-F5344CB8AC3E}">
        <p14:creationId xmlns:p14="http://schemas.microsoft.com/office/powerpoint/2010/main" val="1125805853"/>
      </p:ext>
    </p:extLst>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DA9078E-C6C5-4A53-BBDA-0CE61C5B7571}"/>
              </a:ext>
            </a:extLst>
          </p:cNvPr>
          <p:cNvSpPr txBox="1">
            <a:spLocks noGrp="1"/>
          </p:cNvSpPr>
          <p:nvPr>
            <p:ph type="title"/>
          </p:nvPr>
        </p:nvSpPr>
        <p:spPr>
          <a:xfrm>
            <a:off x="457200" y="274638"/>
            <a:ext cx="8686800" cy="1143000"/>
          </a:xfrm>
          <a:prstGeom prst="rect">
            <a:avLst/>
          </a:prstGeom>
        </p:spPr>
        <p:txBody>
          <a:bodyPr>
            <a:noAutofit/>
          </a:bodyPr>
          <a:lstStyle>
            <a:lvl1pPr algn="l" rtl="0" fontAlgn="base">
              <a:spcBef>
                <a:spcPct val="0"/>
              </a:spcBef>
              <a:spcAft>
                <a:spcPct val="0"/>
              </a:spcAft>
              <a:defRPr sz="44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hangingPunct="1"/>
            <a:r>
              <a:rPr lang="en-US" sz="3600" b="1" dirty="0">
                <a:effectLst/>
              </a:rPr>
              <a:t>Minority &amp; Women Business Enterprise Program (</a:t>
            </a:r>
            <a:r>
              <a:rPr lang="en-US" sz="3600" dirty="0"/>
              <a:t>M/WBE) Program</a:t>
            </a:r>
          </a:p>
        </p:txBody>
      </p:sp>
      <p:pic>
        <p:nvPicPr>
          <p:cNvPr id="9" name="Content Placeholder 3">
            <a:extLst>
              <a:ext uri="{FF2B5EF4-FFF2-40B4-BE49-F238E27FC236}">
                <a16:creationId xmlns:a16="http://schemas.microsoft.com/office/drawing/2014/main" id="{67AFC601-D590-4987-A509-74349693C273}"/>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537619" y="1524000"/>
            <a:ext cx="4525962" cy="4525962"/>
          </a:xfrm>
          <a:prstGeom prst="rect">
            <a:avLst/>
          </a:prstGeom>
        </p:spPr>
      </p:pic>
    </p:spTree>
    <p:extLst>
      <p:ext uri="{BB962C8B-B14F-4D97-AF65-F5344CB8AC3E}">
        <p14:creationId xmlns:p14="http://schemas.microsoft.com/office/powerpoint/2010/main" val="87081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532" y="1447800"/>
            <a:ext cx="8229600" cy="4525962"/>
          </a:xfrm>
        </p:spPr>
        <p:txBody>
          <a:bodyPr/>
          <a:lstStyle/>
          <a:p>
            <a:pPr>
              <a:lnSpc>
                <a:spcPct val="100000"/>
              </a:lnSpc>
              <a:spcBef>
                <a:spcPct val="0"/>
              </a:spcBef>
              <a:buClr>
                <a:schemeClr val="accent1"/>
              </a:buClr>
              <a:buFont typeface="Wingdings" panose="05000000000000000000" pitchFamily="2" charset="2"/>
              <a:buChar char="Ø"/>
            </a:pPr>
            <a:r>
              <a:rPr lang="en-US" sz="2400" dirty="0">
                <a:solidFill>
                  <a:prstClr val="black"/>
                </a:solidFill>
              </a:rPr>
              <a:t>Provides minorities and women an equal opportunity to participate in all aspects of City contracting and purchasing programs.</a:t>
            </a:r>
          </a:p>
          <a:p>
            <a:pPr>
              <a:lnSpc>
                <a:spcPct val="100000"/>
              </a:lnSpc>
              <a:spcBef>
                <a:spcPct val="0"/>
              </a:spcBef>
              <a:buFont typeface="Wingdings" panose="05000000000000000000" pitchFamily="2" charset="2"/>
              <a:buChar char="Ø"/>
            </a:pPr>
            <a:endParaRPr lang="en-US" sz="2400" dirty="0">
              <a:solidFill>
                <a:prstClr val="black"/>
              </a:solidFill>
            </a:endParaRPr>
          </a:p>
          <a:p>
            <a:pPr>
              <a:lnSpc>
                <a:spcPct val="100000"/>
              </a:lnSpc>
              <a:spcBef>
                <a:spcPct val="0"/>
              </a:spcBef>
              <a:buClr>
                <a:schemeClr val="accent1"/>
              </a:buClr>
              <a:buFont typeface="Wingdings" panose="05000000000000000000" pitchFamily="2" charset="2"/>
              <a:buChar char="Ø"/>
            </a:pPr>
            <a:r>
              <a:rPr lang="en-US" sz="2400" dirty="0">
                <a:solidFill>
                  <a:prstClr val="black"/>
                </a:solidFill>
              </a:rPr>
              <a:t>Prohibits the discrimination against any person or business in pursuit of these opportunities on the basis of race, color, sex, religion, or national origin. </a:t>
            </a:r>
          </a:p>
          <a:p>
            <a:pPr>
              <a:lnSpc>
                <a:spcPct val="100000"/>
              </a:lnSpc>
              <a:spcBef>
                <a:spcPct val="0"/>
              </a:spcBef>
              <a:buFont typeface="Wingdings" panose="05000000000000000000" pitchFamily="2" charset="2"/>
              <a:buChar char="Ø"/>
            </a:pPr>
            <a:endParaRPr lang="en-US" sz="2400" dirty="0">
              <a:solidFill>
                <a:prstClr val="black"/>
              </a:solidFill>
            </a:endParaRPr>
          </a:p>
          <a:p>
            <a:pPr marL="109537" indent="0">
              <a:lnSpc>
                <a:spcPct val="100000"/>
              </a:lnSpc>
              <a:spcBef>
                <a:spcPct val="0"/>
              </a:spcBef>
              <a:buNone/>
            </a:pPr>
            <a:endParaRPr lang="en-US" sz="2400" dirty="0">
              <a:solidFill>
                <a:prstClr val="black"/>
              </a:solidFill>
            </a:endParaRPr>
          </a:p>
          <a:p>
            <a:pPr>
              <a:buFont typeface="Wingdings" panose="05000000000000000000" pitchFamily="2" charset="2"/>
              <a:buChar char="Ø"/>
            </a:pPr>
            <a:endParaRPr lang="en-US" sz="2400" dirty="0"/>
          </a:p>
        </p:txBody>
      </p:sp>
      <p:sp>
        <p:nvSpPr>
          <p:cNvPr id="4" name="Title 1"/>
          <p:cNvSpPr>
            <a:spLocks noGrp="1"/>
          </p:cNvSpPr>
          <p:nvPr>
            <p:ph type="title"/>
          </p:nvPr>
        </p:nvSpPr>
        <p:spPr>
          <a:xfrm>
            <a:off x="457200" y="76200"/>
            <a:ext cx="8229600" cy="1143000"/>
          </a:xfrm>
        </p:spPr>
        <p:txBody>
          <a:bodyPr>
            <a:normAutofit/>
          </a:bodyPr>
          <a:lstStyle/>
          <a:p>
            <a:pPr algn="ctr" eaLnBrk="1" hangingPunct="1"/>
            <a:r>
              <a:rPr lang="en-US" dirty="0"/>
              <a:t>M/WBE Program Policy </a:t>
            </a:r>
          </a:p>
        </p:txBody>
      </p:sp>
    </p:spTree>
    <p:extLst>
      <p:ext uri="{BB962C8B-B14F-4D97-AF65-F5344CB8AC3E}">
        <p14:creationId xmlns:p14="http://schemas.microsoft.com/office/powerpoint/2010/main" val="50125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762000" y="342900"/>
            <a:ext cx="7620000" cy="990600"/>
          </a:xfrm>
        </p:spPr>
        <p:txBody>
          <a:bodyPr>
            <a:noAutofit/>
          </a:bodyPr>
          <a:lstStyle/>
          <a:p>
            <a:pPr eaLnBrk="1" hangingPunct="1"/>
            <a:r>
              <a:rPr lang="en-US" dirty="0"/>
              <a:t>M/WBE Program Overview</a:t>
            </a:r>
          </a:p>
        </p:txBody>
      </p:sp>
      <p:sp>
        <p:nvSpPr>
          <p:cNvPr id="50179" name="TextBox 2"/>
          <p:cNvSpPr txBox="1">
            <a:spLocks noChangeArrowheads="1"/>
          </p:cNvSpPr>
          <p:nvPr/>
        </p:nvSpPr>
        <p:spPr bwMode="auto">
          <a:xfrm>
            <a:off x="381000" y="1828800"/>
            <a:ext cx="5257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4313" indent="-2143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Clr>
                <a:schemeClr val="accent1"/>
              </a:buClr>
              <a:buFont typeface="Wingdings" panose="05000000000000000000" pitchFamily="2" charset="2"/>
              <a:buChar char="Ø"/>
            </a:pPr>
            <a:endParaRPr lang="en-US" sz="1600" dirty="0">
              <a:solidFill>
                <a:prstClr val="black"/>
              </a:solidFill>
              <a:latin typeface="+mn-lt"/>
            </a:endParaRPr>
          </a:p>
          <a:p>
            <a:pPr>
              <a:lnSpc>
                <a:spcPct val="100000"/>
              </a:lnSpc>
              <a:spcBef>
                <a:spcPct val="0"/>
              </a:spcBef>
              <a:buClr>
                <a:schemeClr val="accent1"/>
              </a:buClr>
              <a:buFont typeface="Wingdings" panose="05000000000000000000" pitchFamily="2" charset="2"/>
              <a:buChar char="Ø"/>
            </a:pPr>
            <a:r>
              <a:rPr lang="en-US" sz="1600" dirty="0">
                <a:solidFill>
                  <a:prstClr val="black"/>
                </a:solidFill>
                <a:latin typeface="+mn-lt"/>
              </a:rPr>
              <a:t>Works to build close relationships with local minority and women-owned businesses in the Winston-Salem area and to increase their opportunities to do business with the City.</a:t>
            </a:r>
          </a:p>
          <a:p>
            <a:pPr>
              <a:lnSpc>
                <a:spcPct val="100000"/>
              </a:lnSpc>
              <a:spcBef>
                <a:spcPct val="0"/>
              </a:spcBef>
              <a:buClr>
                <a:schemeClr val="accent1"/>
              </a:buClr>
              <a:buFont typeface="Wingdings" panose="05000000000000000000" pitchFamily="2" charset="2"/>
              <a:buChar char="Ø"/>
            </a:pPr>
            <a:endParaRPr lang="en-US" sz="1600" dirty="0">
              <a:solidFill>
                <a:prstClr val="black"/>
              </a:solidFill>
              <a:latin typeface="+mn-lt"/>
            </a:endParaRPr>
          </a:p>
          <a:p>
            <a:pPr>
              <a:lnSpc>
                <a:spcPct val="100000"/>
              </a:lnSpc>
              <a:spcBef>
                <a:spcPct val="0"/>
              </a:spcBef>
              <a:buClr>
                <a:schemeClr val="accent1"/>
              </a:buClr>
              <a:buFont typeface="Wingdings" panose="05000000000000000000" pitchFamily="2" charset="2"/>
              <a:buChar char="Ø"/>
            </a:pPr>
            <a:r>
              <a:rPr lang="en-US" sz="1600" dirty="0">
                <a:solidFill>
                  <a:prstClr val="black"/>
                </a:solidFill>
                <a:latin typeface="+mn-lt"/>
              </a:rPr>
              <a:t>Tracks the participation, payment, and treatment of M/WBE’s  on formal construction projects. </a:t>
            </a:r>
          </a:p>
          <a:p>
            <a:pPr>
              <a:lnSpc>
                <a:spcPct val="100000"/>
              </a:lnSpc>
              <a:spcBef>
                <a:spcPct val="0"/>
              </a:spcBef>
              <a:buClr>
                <a:schemeClr val="accent1"/>
              </a:buClr>
              <a:buFont typeface="Wingdings" panose="05000000000000000000" pitchFamily="2" charset="2"/>
              <a:buChar char="Ø"/>
            </a:pPr>
            <a:endParaRPr lang="en-US" sz="1600" dirty="0">
              <a:solidFill>
                <a:prstClr val="black"/>
              </a:solidFill>
              <a:latin typeface="+mn-lt"/>
            </a:endParaRPr>
          </a:p>
          <a:p>
            <a:pPr>
              <a:lnSpc>
                <a:spcPct val="100000"/>
              </a:lnSpc>
              <a:spcBef>
                <a:spcPct val="0"/>
              </a:spcBef>
              <a:buClr>
                <a:schemeClr val="accent1"/>
              </a:buClr>
              <a:buFont typeface="Wingdings" panose="05000000000000000000" pitchFamily="2" charset="2"/>
              <a:buChar char="Ø"/>
            </a:pPr>
            <a:r>
              <a:rPr lang="en-US" sz="1600" dirty="0">
                <a:solidFill>
                  <a:prstClr val="black"/>
                </a:solidFill>
                <a:latin typeface="+mn-lt"/>
              </a:rPr>
              <a:t>Provides workshops and seminars for M/WBE’s and assists with the resolution of problems and complaints related to payment, contracts, etc. </a:t>
            </a:r>
          </a:p>
          <a:p>
            <a:pPr>
              <a:lnSpc>
                <a:spcPct val="100000"/>
              </a:lnSpc>
              <a:spcBef>
                <a:spcPct val="0"/>
              </a:spcBef>
              <a:buFont typeface="Wingdings" panose="05000000000000000000" pitchFamily="2" charset="2"/>
              <a:buChar char="Ø"/>
            </a:pPr>
            <a:endParaRPr lang="en-US" sz="1600" dirty="0">
              <a:solidFill>
                <a:prstClr val="black"/>
              </a:solidFill>
              <a:latin typeface="+mn-lt"/>
            </a:endParaRPr>
          </a:p>
          <a:p>
            <a:pPr marL="0" indent="0">
              <a:lnSpc>
                <a:spcPct val="100000"/>
              </a:lnSpc>
              <a:spcBef>
                <a:spcPct val="0"/>
              </a:spcBef>
              <a:buClr>
                <a:schemeClr val="accent1"/>
              </a:buClr>
              <a:buNone/>
            </a:pPr>
            <a:endParaRPr lang="en-US" sz="1600" dirty="0">
              <a:solidFill>
                <a:prstClr val="black"/>
              </a:solidFill>
              <a:latin typeface="+mn-lt"/>
            </a:endParaRPr>
          </a:p>
        </p:txBody>
      </p:sp>
      <p:pic>
        <p:nvPicPr>
          <p:cNvPr id="8" name="Picture 1"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4474"/>
            <a:ext cx="2971800" cy="33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4" descr="Description: CWSU"/>
          <p:cNvPicPr>
            <a:picLocks noChangeAspect="1" noChangeArrowheads="1"/>
          </p:cNvPicPr>
          <p:nvPr/>
        </p:nvPicPr>
        <p:blipFill>
          <a:blip r:embed="rId3" cstate="print"/>
          <a:srcRect/>
          <a:stretch>
            <a:fillRect/>
          </a:stretch>
        </p:blipFill>
        <p:spPr bwMode="auto">
          <a:xfrm>
            <a:off x="8382000" y="6096000"/>
            <a:ext cx="762000" cy="762000"/>
          </a:xfrm>
          <a:prstGeom prst="rect">
            <a:avLst/>
          </a:prstGeom>
          <a:noFill/>
          <a:ln w="9525">
            <a:noFill/>
            <a:miter lim="800000"/>
            <a:headEnd/>
            <a:tailEnd/>
          </a:ln>
        </p:spPr>
      </p:pic>
    </p:spTree>
    <p:extLst>
      <p:ext uri="{BB962C8B-B14F-4D97-AF65-F5344CB8AC3E}">
        <p14:creationId xmlns:p14="http://schemas.microsoft.com/office/powerpoint/2010/main" val="14611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080"/>
            <a:ext cx="8229600" cy="1143000"/>
          </a:xfrm>
        </p:spPr>
        <p:txBody>
          <a:bodyPr/>
          <a:lstStyle/>
          <a:p>
            <a:pPr algn="ctr"/>
            <a:r>
              <a:rPr lang="en-US" dirty="0"/>
              <a:t>M/WBE Program Benefits </a:t>
            </a:r>
          </a:p>
        </p:txBody>
      </p:sp>
      <p:sp>
        <p:nvSpPr>
          <p:cNvPr id="3" name="Content Placeholder 2"/>
          <p:cNvSpPr>
            <a:spLocks noGrp="1"/>
          </p:cNvSpPr>
          <p:nvPr>
            <p:ph sz="half" idx="1"/>
          </p:nvPr>
        </p:nvSpPr>
        <p:spPr>
          <a:xfrm>
            <a:off x="457200" y="1370357"/>
            <a:ext cx="5715000" cy="5071872"/>
          </a:xfrm>
        </p:spPr>
        <p:txBody>
          <a:bodyPr>
            <a:normAutofit/>
          </a:bodyPr>
          <a:lstStyle/>
          <a:p>
            <a:pPr>
              <a:buFont typeface="Wingdings" panose="05000000000000000000" pitchFamily="2" charset="2"/>
              <a:buChar char="Ø"/>
            </a:pPr>
            <a:r>
              <a:rPr lang="en-US" sz="1800" dirty="0"/>
              <a:t>Electronic notification of upcoming bidding opportunities </a:t>
            </a:r>
            <a:br>
              <a:rPr lang="en-US" sz="1800" dirty="0"/>
            </a:br>
            <a:endParaRPr lang="en-US" sz="1800" dirty="0"/>
          </a:p>
          <a:p>
            <a:pPr>
              <a:buFont typeface="Wingdings" panose="05000000000000000000" pitchFamily="2" charset="2"/>
              <a:buChar char="Ø"/>
            </a:pPr>
            <a:r>
              <a:rPr lang="en-US" sz="1800" dirty="0"/>
              <a:t>Access to training seminars, workshops, </a:t>
            </a:r>
            <a:br>
              <a:rPr lang="en-US" sz="1800" dirty="0"/>
            </a:br>
            <a:r>
              <a:rPr lang="en-US" sz="1800" dirty="0"/>
              <a:t>and outreach sessions </a:t>
            </a:r>
            <a:br>
              <a:rPr lang="en-US" sz="1800" dirty="0"/>
            </a:br>
            <a:endParaRPr lang="en-US" sz="1800" dirty="0"/>
          </a:p>
          <a:p>
            <a:pPr>
              <a:buFont typeface="Wingdings" panose="05000000000000000000" pitchFamily="2" charset="2"/>
              <a:buChar char="Ø"/>
            </a:pPr>
            <a:r>
              <a:rPr lang="en-US" sz="1800" dirty="0"/>
              <a:t>Assistance with Historically Underutilized Business (HUB) certification process</a:t>
            </a:r>
            <a:br>
              <a:rPr lang="en-US" sz="1800" dirty="0"/>
            </a:br>
            <a:endParaRPr lang="en-US" sz="1800" dirty="0"/>
          </a:p>
          <a:p>
            <a:pPr>
              <a:buFont typeface="Wingdings" panose="05000000000000000000" pitchFamily="2" charset="2"/>
              <a:buChar char="Ø"/>
            </a:pPr>
            <a:r>
              <a:rPr lang="en-US" sz="1800" dirty="0"/>
              <a:t>Increase awareness of your firm’s product </a:t>
            </a:r>
            <a:br>
              <a:rPr lang="en-US" sz="1800" dirty="0"/>
            </a:br>
            <a:r>
              <a:rPr lang="en-US" sz="1800" dirty="0"/>
              <a:t>or service and desire to do business with </a:t>
            </a:r>
            <a:br>
              <a:rPr lang="en-US" sz="1800" dirty="0"/>
            </a:br>
            <a:r>
              <a:rPr lang="en-US" sz="1800" dirty="0"/>
              <a:t>the city</a:t>
            </a:r>
            <a:br>
              <a:rPr lang="en-US" sz="1800" dirty="0"/>
            </a:br>
            <a:endParaRPr lang="en-US" sz="1800" dirty="0"/>
          </a:p>
          <a:p>
            <a:pPr>
              <a:buFont typeface="Wingdings" panose="05000000000000000000" pitchFamily="2" charset="2"/>
              <a:buChar char="Ø"/>
            </a:pPr>
            <a:r>
              <a:rPr lang="en-US" sz="1800" dirty="0"/>
              <a:t>Assistance with the resolution of problems and complaints regarding  non-compliance with the M/WBE program</a:t>
            </a:r>
          </a:p>
          <a:p>
            <a:pPr>
              <a:buFont typeface="Wingdings" panose="05000000000000000000" pitchFamily="2" charset="2"/>
              <a:buChar char="Ø"/>
            </a:pPr>
            <a:endParaRPr lang="en-US" sz="18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5579364" y="1997967"/>
            <a:ext cx="3243071" cy="2667000"/>
          </a:xfrm>
        </p:spPr>
      </p:pic>
      <p:pic>
        <p:nvPicPr>
          <p:cNvPr id="6" name="Picture 44" descr="Description: CWSU"/>
          <p:cNvPicPr>
            <a:picLocks noChangeAspect="1" noChangeArrowheads="1"/>
          </p:cNvPicPr>
          <p:nvPr/>
        </p:nvPicPr>
        <p:blipFill>
          <a:blip r:embed="rId3" cstate="print"/>
          <a:srcRect/>
          <a:stretch>
            <a:fillRect/>
          </a:stretch>
        </p:blipFill>
        <p:spPr bwMode="auto">
          <a:xfrm>
            <a:off x="8382000" y="6096000"/>
            <a:ext cx="762000" cy="762000"/>
          </a:xfrm>
          <a:prstGeom prst="rect">
            <a:avLst/>
          </a:prstGeom>
          <a:noFill/>
          <a:ln w="9525">
            <a:noFill/>
            <a:miter lim="800000"/>
            <a:headEnd/>
            <a:tailEnd/>
          </a:ln>
        </p:spPr>
      </p:pic>
    </p:spTree>
    <p:extLst>
      <p:ext uri="{BB962C8B-B14F-4D97-AF65-F5344CB8AC3E}">
        <p14:creationId xmlns:p14="http://schemas.microsoft.com/office/powerpoint/2010/main" val="423480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defPPr>
              <a:defRPr lang="en-US"/>
            </a:defPPr>
            <a:lvl1pPr marL="0" algn="ctr" defTabSz="457200" rtl="0" eaLnBrk="1" latinLnBrk="0" hangingPunct="1">
              <a:defRPr sz="1100" kern="1200" spc="0"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7</a:t>
            </a:fld>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635928655"/>
              </p:ext>
            </p:extLst>
          </p:nvPr>
        </p:nvGraphicFramePr>
        <p:xfrm>
          <a:off x="304800" y="195308"/>
          <a:ext cx="9777352" cy="5595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010400" y="4782026"/>
            <a:ext cx="2297076" cy="738664"/>
          </a:xfrm>
          <a:prstGeom prst="rect">
            <a:avLst/>
          </a:prstGeom>
          <a:noFill/>
        </p:spPr>
        <p:txBody>
          <a:bodyPr wrap="square" rtlCol="0">
            <a:spAutoFit/>
          </a:bodyPr>
          <a:lstStyle/>
          <a:p>
            <a:pPr marL="214313" indent="-214313">
              <a:buFont typeface="Arial" panose="020B0604020202020204" pitchFamily="34" charset="0"/>
              <a:buChar char="•"/>
            </a:pPr>
            <a:r>
              <a:rPr lang="en-US" sz="1400" dirty="0"/>
              <a:t>Learn about project details </a:t>
            </a:r>
          </a:p>
          <a:p>
            <a:pPr marL="214313" indent="-214313">
              <a:buFont typeface="Arial" panose="020B0604020202020204" pitchFamily="34" charset="0"/>
              <a:buChar char="•"/>
            </a:pPr>
            <a:r>
              <a:rPr lang="en-US" sz="1400" dirty="0"/>
              <a:t>Networking opportunity  </a:t>
            </a:r>
          </a:p>
        </p:txBody>
      </p:sp>
      <p:sp>
        <p:nvSpPr>
          <p:cNvPr id="2" name="Rectangle 1"/>
          <p:cNvSpPr/>
          <p:nvPr/>
        </p:nvSpPr>
        <p:spPr>
          <a:xfrm>
            <a:off x="501910" y="5571908"/>
            <a:ext cx="4070090" cy="43858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solidFill>
                  <a:schemeClr val="accent3"/>
                </a:solidFill>
              </a:rPr>
              <a:t>Ways To Become Involved </a:t>
            </a:r>
          </a:p>
        </p:txBody>
      </p:sp>
      <p:pic>
        <p:nvPicPr>
          <p:cNvPr id="3" name="Picture 2">
            <a:extLst>
              <a:ext uri="{FF2B5EF4-FFF2-40B4-BE49-F238E27FC236}">
                <a16:creationId xmlns:a16="http://schemas.microsoft.com/office/drawing/2014/main" id="{C3657F09-41A1-47A9-9EDB-3974BE962388}"/>
              </a:ext>
            </a:extLst>
          </p:cNvPr>
          <p:cNvPicPr>
            <a:picLocks noChangeAspect="1"/>
          </p:cNvPicPr>
          <p:nvPr/>
        </p:nvPicPr>
        <p:blipFill>
          <a:blip r:embed="rId7"/>
          <a:stretch>
            <a:fillRect/>
          </a:stretch>
        </p:blipFill>
        <p:spPr>
          <a:xfrm>
            <a:off x="8141957" y="5995694"/>
            <a:ext cx="1000265" cy="847843"/>
          </a:xfrm>
          <a:prstGeom prst="rect">
            <a:avLst/>
          </a:prstGeom>
        </p:spPr>
      </p:pic>
    </p:spTree>
    <p:extLst>
      <p:ext uri="{BB962C8B-B14F-4D97-AF65-F5344CB8AC3E}">
        <p14:creationId xmlns:p14="http://schemas.microsoft.com/office/powerpoint/2010/main" val="53281033"/>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B8A11F-A372-468A-BE78-EC7F3B1D4492}"/>
              </a:ext>
            </a:extLst>
          </p:cNvPr>
          <p:cNvSpPr>
            <a:spLocks noGrp="1"/>
          </p:cNvSpPr>
          <p:nvPr>
            <p:ph idx="1"/>
          </p:nvPr>
        </p:nvSpPr>
        <p:spPr>
          <a:xfrm>
            <a:off x="-76200" y="1417638"/>
            <a:ext cx="4495800" cy="5105400"/>
          </a:xfrm>
        </p:spPr>
        <p:txBody>
          <a:bodyPr/>
          <a:lstStyle/>
          <a:p>
            <a:r>
              <a:rPr lang="en-US" dirty="0"/>
              <a:t>Accessible from City’s main webpage</a:t>
            </a:r>
          </a:p>
          <a:p>
            <a:r>
              <a:rPr lang="en-US" dirty="0"/>
              <a:t>Tutorial on Registration process </a:t>
            </a:r>
          </a:p>
          <a:p>
            <a:r>
              <a:rPr lang="en-US" dirty="0"/>
              <a:t>Utilized by City departments and Prime Contractors to solicit bids and quotes</a:t>
            </a:r>
          </a:p>
          <a:p>
            <a:endParaRPr lang="en-US" dirty="0"/>
          </a:p>
        </p:txBody>
      </p:sp>
      <p:sp>
        <p:nvSpPr>
          <p:cNvPr id="3" name="Title 2">
            <a:extLst>
              <a:ext uri="{FF2B5EF4-FFF2-40B4-BE49-F238E27FC236}">
                <a16:creationId xmlns:a16="http://schemas.microsoft.com/office/drawing/2014/main" id="{ACEE75C9-2D7B-4751-AB70-B92245798DD0}"/>
              </a:ext>
            </a:extLst>
          </p:cNvPr>
          <p:cNvSpPr>
            <a:spLocks noGrp="1"/>
          </p:cNvSpPr>
          <p:nvPr>
            <p:ph type="title"/>
          </p:nvPr>
        </p:nvSpPr>
        <p:spPr>
          <a:xfrm>
            <a:off x="152400" y="274638"/>
            <a:ext cx="8534400" cy="1143000"/>
          </a:xfrm>
        </p:spPr>
        <p:txBody>
          <a:bodyPr>
            <a:noAutofit/>
          </a:bodyPr>
          <a:lstStyle/>
          <a:p>
            <a:pPr algn="ctr"/>
            <a:r>
              <a:rPr lang="en-US" sz="3200" dirty="0"/>
              <a:t>City of Winston -Salem Vendor Listing </a:t>
            </a:r>
          </a:p>
        </p:txBody>
      </p:sp>
      <p:pic>
        <p:nvPicPr>
          <p:cNvPr id="4" name="Picture 3">
            <a:extLst>
              <a:ext uri="{FF2B5EF4-FFF2-40B4-BE49-F238E27FC236}">
                <a16:creationId xmlns:a16="http://schemas.microsoft.com/office/drawing/2014/main" id="{2EFC42A3-6767-41A3-8A34-2639AFF05D5E}"/>
              </a:ext>
            </a:extLst>
          </p:cNvPr>
          <p:cNvPicPr>
            <a:picLocks noChangeAspect="1"/>
          </p:cNvPicPr>
          <p:nvPr/>
        </p:nvPicPr>
        <p:blipFill>
          <a:blip r:embed="rId2"/>
          <a:stretch>
            <a:fillRect/>
          </a:stretch>
        </p:blipFill>
        <p:spPr>
          <a:xfrm>
            <a:off x="4835000" y="1151138"/>
            <a:ext cx="3874734" cy="2254928"/>
          </a:xfrm>
          <a:prstGeom prst="rect">
            <a:avLst/>
          </a:prstGeom>
        </p:spPr>
      </p:pic>
      <p:pic>
        <p:nvPicPr>
          <p:cNvPr id="5" name="Picture 4">
            <a:extLst>
              <a:ext uri="{FF2B5EF4-FFF2-40B4-BE49-F238E27FC236}">
                <a16:creationId xmlns:a16="http://schemas.microsoft.com/office/drawing/2014/main" id="{BBB46CDE-C26D-4067-9692-6C421566222E}"/>
              </a:ext>
            </a:extLst>
          </p:cNvPr>
          <p:cNvPicPr>
            <a:picLocks noChangeAspect="1"/>
          </p:cNvPicPr>
          <p:nvPr/>
        </p:nvPicPr>
        <p:blipFill>
          <a:blip r:embed="rId3"/>
          <a:stretch>
            <a:fillRect/>
          </a:stretch>
        </p:blipFill>
        <p:spPr>
          <a:xfrm>
            <a:off x="4445493" y="3733800"/>
            <a:ext cx="3940245" cy="2598779"/>
          </a:xfrm>
          <a:prstGeom prst="rect">
            <a:avLst/>
          </a:prstGeom>
        </p:spPr>
      </p:pic>
    </p:spTree>
    <p:extLst>
      <p:ext uri="{BB962C8B-B14F-4D97-AF65-F5344CB8AC3E}">
        <p14:creationId xmlns:p14="http://schemas.microsoft.com/office/powerpoint/2010/main" val="2299323582"/>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715962"/>
          </a:xfrm>
        </p:spPr>
        <p:txBody>
          <a:bodyPr>
            <a:normAutofit fontScale="90000"/>
          </a:bodyPr>
          <a:lstStyle/>
          <a:p>
            <a:pPr algn="ctr"/>
            <a:r>
              <a:rPr lang="en-US" dirty="0"/>
              <a:t>NC HUB CERTIFICATION</a:t>
            </a:r>
          </a:p>
        </p:txBody>
      </p:sp>
      <p:sp>
        <p:nvSpPr>
          <p:cNvPr id="6" name="Content Placeholder 4">
            <a:extLst>
              <a:ext uri="{FF2B5EF4-FFF2-40B4-BE49-F238E27FC236}">
                <a16:creationId xmlns:a16="http://schemas.microsoft.com/office/drawing/2014/main" id="{BBAC7F3A-DD72-4646-ADCF-9DCE58D17987}"/>
              </a:ext>
            </a:extLst>
          </p:cNvPr>
          <p:cNvSpPr>
            <a:spLocks noGrp="1"/>
          </p:cNvSpPr>
          <p:nvPr>
            <p:ph idx="1"/>
          </p:nvPr>
        </p:nvSpPr>
        <p:spPr>
          <a:xfrm>
            <a:off x="679763" y="1219200"/>
            <a:ext cx="7729728" cy="5410200"/>
          </a:xfrm>
        </p:spPr>
        <p:txBody>
          <a:bodyPr vert="horz" lIns="0" tIns="45720" rIns="0" bIns="45720" rtlCol="0" anchor="t">
            <a:normAutofit/>
          </a:bodyPr>
          <a:lstStyle/>
          <a:p>
            <a:pPr>
              <a:buFont typeface="Courier New" panose="02070309020205020404" pitchFamily="49" charset="0"/>
              <a:buChar char="o"/>
            </a:pPr>
            <a:r>
              <a:rPr lang="en-US" sz="1600" dirty="0">
                <a:solidFill>
                  <a:schemeClr val="tx1"/>
                </a:solidFill>
              </a:rPr>
              <a:t>Must be at least 51 percent owned and managed by someone who is African-American, Hispanic, Asian- American, American Indian, female, or socially and economically disadvantaged</a:t>
            </a:r>
            <a:endParaRPr lang="en-US" sz="1600" dirty="0">
              <a:solidFill>
                <a:schemeClr val="tx1"/>
              </a:solidFill>
              <a:cs typeface="Calibri"/>
            </a:endParaRPr>
          </a:p>
          <a:p>
            <a:pPr>
              <a:buFont typeface="Courier New" panose="02070309020205020404" pitchFamily="49" charset="0"/>
              <a:buChar char="o"/>
            </a:pPr>
            <a:endParaRPr lang="en-US" sz="1600" dirty="0">
              <a:solidFill>
                <a:schemeClr val="tx1"/>
              </a:solidFill>
            </a:endParaRPr>
          </a:p>
          <a:p>
            <a:pPr>
              <a:buFont typeface="Courier New" panose="02070309020205020404" pitchFamily="49" charset="0"/>
              <a:buChar char="o"/>
            </a:pPr>
            <a:r>
              <a:rPr lang="en-US" sz="1600" dirty="0">
                <a:solidFill>
                  <a:schemeClr val="tx1"/>
                </a:solidFill>
              </a:rPr>
              <a:t>The HUB Office makes determinations concerning whether individuals and firms have met the burden of demonstrating operational status, group membership(or disability, or social and economic disadvantage), ownership, and control considering all the facts.</a:t>
            </a:r>
            <a:endParaRPr lang="en-US" sz="1600" dirty="0">
              <a:solidFill>
                <a:schemeClr val="tx1"/>
              </a:solidFill>
              <a:cs typeface="Calibri"/>
            </a:endParaRPr>
          </a:p>
          <a:p>
            <a:pPr>
              <a:buFont typeface="Courier New" panose="02070309020205020404" pitchFamily="49" charset="0"/>
              <a:buChar char="o"/>
            </a:pPr>
            <a:endParaRPr lang="en-US" sz="1600" dirty="0">
              <a:solidFill>
                <a:schemeClr val="tx1"/>
              </a:solidFill>
              <a:ea typeface="+mn-lt"/>
              <a:cs typeface="+mn-lt"/>
            </a:endParaRPr>
          </a:p>
          <a:p>
            <a:pPr>
              <a:buFont typeface="Courier New" panose="020F0502020204030204" pitchFamily="34" charset="0"/>
              <a:buChar char="o"/>
            </a:pPr>
            <a:r>
              <a:rPr lang="en-US" sz="1600" dirty="0">
                <a:solidFill>
                  <a:schemeClr val="tx1"/>
                </a:solidFill>
                <a:ea typeface="+mn-lt"/>
                <a:cs typeface="+mn-lt"/>
              </a:rPr>
              <a:t>Listed in the Vendor Link System, which is widely used by state agencies, universities, community colleges, local schools, local governments, etc. </a:t>
            </a:r>
          </a:p>
          <a:p>
            <a:pPr>
              <a:buFont typeface="Courier New" panose="020F0502020204030204" pitchFamily="34" charset="0"/>
              <a:buChar char="o"/>
            </a:pPr>
            <a:endParaRPr lang="en-US" sz="1600" dirty="0">
              <a:solidFill>
                <a:schemeClr val="tx1"/>
              </a:solidFill>
              <a:ea typeface="+mn-lt"/>
              <a:cs typeface="+mn-lt"/>
            </a:endParaRPr>
          </a:p>
          <a:p>
            <a:pPr>
              <a:buFont typeface="Courier New" panose="020F0502020204030204" pitchFamily="34" charset="0"/>
              <a:buChar char="o"/>
            </a:pPr>
            <a:r>
              <a:rPr lang="en-US" sz="1600" b="0" i="0" u="none" strike="noStrike" baseline="0" dirty="0">
                <a:solidFill>
                  <a:srgbClr val="000000"/>
                </a:solidFill>
              </a:rPr>
              <a:t>M/WBE participation goals shall be satisfied by an entity that qualifies as a Minority Business Enterprise under N.C. General Statue 143-128, and that has been certified by the State of North Carolina’s Office for Historically Underutilized Businesses </a:t>
            </a:r>
            <a:endParaRPr lang="en-US" sz="1600" dirty="0">
              <a:solidFill>
                <a:schemeClr val="tx1"/>
              </a:solidFill>
              <a:ea typeface="+mn-lt"/>
              <a:cs typeface="+mn-lt"/>
            </a:endParaRPr>
          </a:p>
          <a:p>
            <a:pPr>
              <a:buFont typeface="Courier New" panose="02070309020205020404" pitchFamily="49" charset="0"/>
              <a:buChar char="o"/>
            </a:pPr>
            <a:endParaRPr lang="en-US" sz="2000" dirty="0">
              <a:solidFill>
                <a:schemeClr val="tx1"/>
              </a:solidFill>
              <a:ea typeface="+mn-lt"/>
              <a:cs typeface="+mn-lt"/>
            </a:endParaRPr>
          </a:p>
          <a:p>
            <a:pPr>
              <a:buFont typeface="Calibri" panose="02070309020205020404" pitchFamily="49" charset="0"/>
              <a:buChar char=" "/>
            </a:pPr>
            <a:endParaRPr lang="en-US" dirty="0">
              <a:solidFill>
                <a:schemeClr val="tx1"/>
              </a:solidFill>
              <a:cs typeface="Calibri"/>
            </a:endParaRPr>
          </a:p>
          <a:p>
            <a:pPr>
              <a:buFont typeface="Courier New" panose="02070309020205020404" pitchFamily="49" charset="0"/>
              <a:buChar char="o"/>
            </a:pPr>
            <a:endParaRPr lang="en-US" dirty="0">
              <a:solidFill>
                <a:srgbClr val="000000"/>
              </a:solidFill>
              <a:cs typeface="Calibri" panose="020F0502020204030204"/>
            </a:endParaRPr>
          </a:p>
          <a:p>
            <a:endParaRPr lang="en-US" dirty="0">
              <a:cs typeface="Calibri" panose="020F0502020204030204"/>
            </a:endParaRPr>
          </a:p>
        </p:txBody>
      </p:sp>
    </p:spTree>
    <p:extLst>
      <p:ext uri="{BB962C8B-B14F-4D97-AF65-F5344CB8AC3E}">
        <p14:creationId xmlns:p14="http://schemas.microsoft.com/office/powerpoint/2010/main" val="421198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10098</TotalTime>
  <Words>1118</Words>
  <Application>Microsoft Macintosh PowerPoint</Application>
  <PresentationFormat>Letter Paper (8.5x11 in)</PresentationFormat>
  <Paragraphs>183</Paragraphs>
  <Slides>20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Courier New</vt:lpstr>
      <vt:lpstr>Lucida Sans Unicode</vt:lpstr>
      <vt:lpstr>Times New Roman</vt:lpstr>
      <vt:lpstr>Verdana</vt:lpstr>
      <vt:lpstr>Wingdings</vt:lpstr>
      <vt:lpstr>Wingdings 2</vt:lpstr>
      <vt:lpstr>Wingdings 3</vt:lpstr>
      <vt:lpstr>Concourse</vt:lpstr>
      <vt:lpstr>Business Inclusion &amp; Advancement</vt:lpstr>
      <vt:lpstr>Business Inclusion &amp; Advancement </vt:lpstr>
      <vt:lpstr>Minority &amp; Women Business Enterprise Program (M/WBE) Program</vt:lpstr>
      <vt:lpstr>M/WBE Program Policy </vt:lpstr>
      <vt:lpstr>M/WBE Program Overview</vt:lpstr>
      <vt:lpstr>M/WBE Program Benefits </vt:lpstr>
      <vt:lpstr>PowerPoint Presentation</vt:lpstr>
      <vt:lpstr>City of Winston -Salem Vendor Listing </vt:lpstr>
      <vt:lpstr>NC HUB CERTIFICATION</vt:lpstr>
      <vt:lpstr>How We Buy</vt:lpstr>
      <vt:lpstr>PowerPoint Presentation</vt:lpstr>
      <vt:lpstr>Goods and Services Purchased in an Average Year </vt:lpstr>
      <vt:lpstr>PowerPoint Presentation</vt:lpstr>
      <vt:lpstr>Small Business Liaison - Technical Assistance</vt:lpstr>
      <vt:lpstr>Financial Assistance Programs Small Business Loan Program</vt:lpstr>
      <vt:lpstr>Small Business Plan Contest</vt:lpstr>
      <vt:lpstr>Financial Assistance Programs</vt:lpstr>
      <vt:lpstr>  NRSA Building Rehabilitation Program  </vt:lpstr>
      <vt:lpstr>  NRSA Building Rehabilitation Program  </vt:lpstr>
      <vt:lpstr>  NRSA Building Rehabilitation Program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Striving For Excellence In Community Development</dc:title>
  <dc:creator>Monica R. Lett</dc:creator>
  <cp:lastModifiedBy>Beauclair, Kinsey Catheryn</cp:lastModifiedBy>
  <cp:revision>500</cp:revision>
  <cp:lastPrinted>2019-03-11T20:00:58Z</cp:lastPrinted>
  <dcterms:created xsi:type="dcterms:W3CDTF">1999-03-28T05:44:46Z</dcterms:created>
  <dcterms:modified xsi:type="dcterms:W3CDTF">2023-05-23T13:48:10Z</dcterms:modified>
</cp:coreProperties>
</file>