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4" r:id="rId1"/>
  </p:sldMasterIdLst>
  <p:notesMasterIdLst>
    <p:notesMasterId r:id="rId33"/>
  </p:notesMasterIdLst>
  <p:handoutMasterIdLst>
    <p:handoutMasterId r:id="rId34"/>
  </p:handoutMasterIdLst>
  <p:sldIdLst>
    <p:sldId id="333" r:id="rId2"/>
    <p:sldId id="410" r:id="rId3"/>
    <p:sldId id="334" r:id="rId4"/>
    <p:sldId id="408" r:id="rId5"/>
    <p:sldId id="351" r:id="rId6"/>
    <p:sldId id="353" r:id="rId7"/>
    <p:sldId id="432" r:id="rId8"/>
    <p:sldId id="355" r:id="rId9"/>
    <p:sldId id="358" r:id="rId10"/>
    <p:sldId id="354" r:id="rId11"/>
    <p:sldId id="371" r:id="rId12"/>
    <p:sldId id="398" r:id="rId13"/>
    <p:sldId id="435" r:id="rId14"/>
    <p:sldId id="412" r:id="rId15"/>
    <p:sldId id="411" r:id="rId16"/>
    <p:sldId id="418" r:id="rId17"/>
    <p:sldId id="413" r:id="rId18"/>
    <p:sldId id="414" r:id="rId19"/>
    <p:sldId id="415" r:id="rId20"/>
    <p:sldId id="416" r:id="rId21"/>
    <p:sldId id="425" r:id="rId22"/>
    <p:sldId id="420" r:id="rId23"/>
    <p:sldId id="421" r:id="rId24"/>
    <p:sldId id="357" r:id="rId25"/>
    <p:sldId id="423" r:id="rId26"/>
    <p:sldId id="424" r:id="rId27"/>
    <p:sldId id="426" r:id="rId28"/>
    <p:sldId id="427" r:id="rId29"/>
    <p:sldId id="430" r:id="rId30"/>
    <p:sldId id="429" r:id="rId31"/>
    <p:sldId id="431" r:id="rId32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4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CC66"/>
    <a:srgbClr val="0033CC"/>
    <a:srgbClr val="3399FF"/>
    <a:srgbClr val="9999FF"/>
    <a:srgbClr val="99CCFF"/>
    <a:srgbClr val="FCDC9C"/>
    <a:srgbClr val="F0F0F0"/>
    <a:srgbClr val="83E3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47" autoAdjust="0"/>
    <p:restoredTop sz="95712" autoAdjust="0"/>
  </p:normalViewPr>
  <p:slideViewPr>
    <p:cSldViewPr>
      <p:cViewPr varScale="1">
        <p:scale>
          <a:sx n="144" d="100"/>
          <a:sy n="144" d="100"/>
        </p:scale>
        <p:origin x="624" y="184"/>
      </p:cViewPr>
      <p:guideLst>
        <p:guide orient="horz" pos="1620"/>
        <p:guide pos="432"/>
      </p:guideLst>
    </p:cSldViewPr>
  </p:slideViewPr>
  <p:outlineViewPr>
    <p:cViewPr>
      <p:scale>
        <a:sx n="25" d="100"/>
        <a:sy n="25" d="100"/>
      </p:scale>
      <p:origin x="0" y="288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6276"/>
    </p:cViewPr>
  </p:sorterViewPr>
  <p:notesViewPr>
    <p:cSldViewPr>
      <p:cViewPr varScale="1">
        <p:scale>
          <a:sx n="61" d="100"/>
          <a:sy n="61" d="100"/>
        </p:scale>
        <p:origin x="-1698" y="-42"/>
      </p:cViewPr>
      <p:guideLst>
        <p:guide orient="horz" pos="292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649" cy="4651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3371" y="0"/>
            <a:ext cx="3037031" cy="4651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8831265"/>
            <a:ext cx="3038649" cy="465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3371" y="8831265"/>
            <a:ext cx="3037031" cy="465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2A05C688-AC64-4163-8906-6252AD238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5718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38649" cy="4651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696913"/>
            <a:ext cx="6196012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4838"/>
            <a:ext cx="5140960" cy="41846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idx="1"/>
          </p:nvPr>
        </p:nvSpPr>
        <p:spPr bwMode="auto">
          <a:xfrm>
            <a:off x="3973371" y="0"/>
            <a:ext cx="3037031" cy="4651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t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831265"/>
            <a:ext cx="3038649" cy="465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3371" y="8831265"/>
            <a:ext cx="3037031" cy="4651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3077" tIns="46538" rIns="93077" bIns="46538" numCol="1" anchor="b" anchorCtr="0" compatLnSpc="1">
            <a:prstTxWarp prst="textNoShape">
              <a:avLst/>
            </a:prstTxWarp>
          </a:bodyPr>
          <a:lstStyle>
            <a:lvl1pPr algn="r" defTabSz="930275" eaLnBrk="0" hangingPunct="0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E2B5F285-7C1E-42AD-97EB-BD393247108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731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29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427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652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3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626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79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805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478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703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872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3669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888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7988" y="696913"/>
            <a:ext cx="61960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B5F285-7C1E-42AD-97EB-BD3932471084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234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3159" y="514350"/>
            <a:ext cx="6000750" cy="2228851"/>
          </a:xfrm>
        </p:spPr>
        <p:txBody>
          <a:bodyPr anchor="b">
            <a:normAutofit/>
          </a:bodyPr>
          <a:lstStyle>
            <a:lvl1pPr algn="l">
              <a:defRPr sz="36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3159" y="2882900"/>
            <a:ext cx="4800600" cy="1460500"/>
          </a:xfrm>
        </p:spPr>
        <p:txBody>
          <a:bodyPr anchor="t">
            <a:normAutofit/>
          </a:bodyPr>
          <a:lstStyle>
            <a:lvl1pPr marL="0" indent="0" algn="l">
              <a:buNone/>
              <a:defRPr sz="1575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97E63A-5D24-4423-8A68-A06FD54A8C2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6171009" y="6350"/>
            <a:ext cx="2857500" cy="28575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4581128" y="68659"/>
            <a:ext cx="4560491" cy="4560491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426869" y="171450"/>
            <a:ext cx="3714750" cy="371475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5501878" y="24209"/>
            <a:ext cx="3639742" cy="3639742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5884070" y="457201"/>
            <a:ext cx="3257549" cy="325754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11602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14350" y="400050"/>
            <a:ext cx="8114109" cy="234315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85801" y="2882900"/>
            <a:ext cx="6228158" cy="3429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2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35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086100"/>
            <a:ext cx="6401991" cy="1409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3834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514350"/>
            <a:ext cx="6858001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84659" y="2571750"/>
            <a:ext cx="6400800" cy="28575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225801"/>
            <a:ext cx="6400800" cy="1263649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11452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2571750"/>
            <a:ext cx="6400800" cy="127305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8" y="3849736"/>
            <a:ext cx="6401993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156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514350"/>
            <a:ext cx="6858000" cy="2057400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0"/>
            <a:ext cx="6400801" cy="7874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733800"/>
            <a:ext cx="6400801" cy="762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8859" y="609167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14059" y="207645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115031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60" y="514350"/>
            <a:ext cx="7543800" cy="20574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13159" y="2946401"/>
            <a:ext cx="6400800" cy="62865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3575049"/>
            <a:ext cx="6400801" cy="9207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4104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E07DB3-32BC-47AD-8813-89431CE9194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33764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3909" y="514350"/>
            <a:ext cx="1543050" cy="3429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4350" y="514350"/>
            <a:ext cx="5867400" cy="398145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EAE56F-4A76-4839-9648-03B1A8F1F54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61739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B53306-7887-4EA7-A88A-A07371FEEA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50570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3159" y="1504950"/>
            <a:ext cx="6400801" cy="1711200"/>
          </a:xfrm>
        </p:spPr>
        <p:txBody>
          <a:bodyPr anchor="b">
            <a:normAutofit/>
          </a:bodyPr>
          <a:lstStyle>
            <a:lvl1pPr algn="l">
              <a:defRPr sz="27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60" y="3371850"/>
            <a:ext cx="6400800" cy="11239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bg2">
                    <a:lumMod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5EDE98-E359-4FFC-8C94-A8C1213B6B5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3249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3159" y="514351"/>
            <a:ext cx="3703241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56100" y="514351"/>
            <a:ext cx="3700859" cy="271145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164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061" y="514350"/>
            <a:ext cx="3487340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159" y="952897"/>
            <a:ext cx="370324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9299" y="514350"/>
            <a:ext cx="3498851" cy="43219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909" y="946546"/>
            <a:ext cx="3696891" cy="227290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26B516-93FF-4321-99E0-E0C70EA53C4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381934" y="4452141"/>
            <a:ext cx="762066" cy="69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95926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7E567D-E870-4E5B-9C98-4CF38C295D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7134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3FDEBE-D0D4-4D8C-AF72-C8140C08DAB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030972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13759" y="514350"/>
            <a:ext cx="2743200" cy="10287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159" y="514350"/>
            <a:ext cx="4457701" cy="398145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13759" y="1657350"/>
            <a:ext cx="2743200" cy="156845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03CAA-580D-4D6D-8EFD-D4477F76067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048321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2109" y="1085850"/>
            <a:ext cx="4514850" cy="85725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1759" y="685800"/>
            <a:ext cx="2460731" cy="3429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42109" y="2082800"/>
            <a:ext cx="4516041" cy="1536700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761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905227" y="2222500"/>
            <a:ext cx="2236394" cy="2406650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3159" y="3365499"/>
            <a:ext cx="6400800" cy="11303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3159" y="514351"/>
            <a:ext cx="6400800" cy="27114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8309" y="4629150"/>
            <a:ext cx="12001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3159" y="4629150"/>
            <a:ext cx="5657850" cy="27384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75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2400" y="4183857"/>
            <a:ext cx="856684" cy="50244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4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>
              <a:defRPr/>
            </a:pPr>
            <a:fld id="{F4F11561-38E0-415D-9E8C-08086DE5DFB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3" name="Picture 44" descr="Description: CWSU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4572000"/>
            <a:ext cx="762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67841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25" r:id="rId1"/>
    <p:sldLayoutId id="2147484226" r:id="rId2"/>
    <p:sldLayoutId id="2147484227" r:id="rId3"/>
    <p:sldLayoutId id="2147484228" r:id="rId4"/>
    <p:sldLayoutId id="2147484229" r:id="rId5"/>
    <p:sldLayoutId id="2147484230" r:id="rId6"/>
    <p:sldLayoutId id="2147484231" r:id="rId7"/>
    <p:sldLayoutId id="2147484232" r:id="rId8"/>
    <p:sldLayoutId id="2147484233" r:id="rId9"/>
    <p:sldLayoutId id="2147484234" r:id="rId10"/>
    <p:sldLayoutId id="2147484235" r:id="rId11"/>
    <p:sldLayoutId id="2147484236" r:id="rId12"/>
    <p:sldLayoutId id="2147484237" r:id="rId13"/>
    <p:sldLayoutId id="2147484238" r:id="rId14"/>
    <p:sldLayoutId id="2147484239" r:id="rId15"/>
    <p:sldLayoutId id="2147484240" r:id="rId16"/>
    <p:sldLayoutId id="2147484241" r:id="rId17"/>
  </p:sldLayoutIdLst>
  <p:transition>
    <p:fade/>
  </p:transition>
  <p:txStyles>
    <p:titleStyle>
      <a:lvl1pPr algn="l" defTabSz="342900" rtl="0" eaLnBrk="1" latinLnBrk="0" hangingPunct="1">
        <a:spcBef>
          <a:spcPct val="0"/>
        </a:spcBef>
        <a:buNone/>
        <a:defRPr sz="27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5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3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2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05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CCDBTDcBADg?autoplay=1" TargetMode="Externa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14450" y="914401"/>
            <a:ext cx="6515100" cy="1581149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sz="4050" b="1" dirty="0">
                <a:solidFill>
                  <a:srgbClr val="FFFF00"/>
                </a:solidFill>
                <a:latin typeface="Calibri" panose="020F0502020204030204" pitchFamily="34" charset="0"/>
              </a:rPr>
              <a:t>Field </a:t>
            </a:r>
            <a:br>
              <a:rPr lang="en-US" sz="4050" b="1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4050" b="1" dirty="0">
                <a:solidFill>
                  <a:srgbClr val="FFFF00"/>
                </a:solidFill>
                <a:latin typeface="Calibri" panose="020F0502020204030204" pitchFamily="34" charset="0"/>
              </a:rPr>
              <a:t>Operations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347" y="3314700"/>
            <a:ext cx="1091306" cy="108585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381970" y="114301"/>
            <a:ext cx="6447580" cy="692252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Snow &amp; Ice Policy</a:t>
            </a:r>
          </a:p>
        </p:txBody>
      </p:sp>
      <p:pic>
        <p:nvPicPr>
          <p:cNvPr id="78852" name="Picture 4" descr="tn00405_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1" y="3200400"/>
            <a:ext cx="2232464" cy="77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14400" y="806553"/>
            <a:ext cx="7315200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b="1" i="1" dirty="0">
                <a:solidFill>
                  <a:srgbClr val="FFFF00"/>
                </a:solidFill>
                <a:latin typeface="Calibri" panose="020F0502020204030204" pitchFamily="34" charset="0"/>
              </a:rPr>
              <a:t>Snow and ice control policy - designed around priority road arteries. 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Major routes receive top priority for road clearing followed by collector streets.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The city maintains a stockpile of de-icing salt and sand to assist with making roadways passable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Two assigned shifts working 24 hours per day to clear the streets.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Snow and Ice Removal Equipment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5 Motor Graders 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30 trucks with push plows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25 salt spreaders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3 Brine Storage Tanks &amp; Brine Pumps for Trucks</a:t>
            </a:r>
          </a:p>
          <a:p>
            <a:pPr>
              <a:spcAft>
                <a:spcPts val="600"/>
              </a:spcAft>
            </a:pPr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465" y="569119"/>
            <a:ext cx="3676649" cy="810704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Snow Route Map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1230833" y="1971705"/>
            <a:ext cx="685800" cy="0"/>
          </a:xfrm>
          <a:prstGeom prst="line">
            <a:avLst/>
          </a:prstGeom>
          <a:solidFill>
            <a:schemeClr val="accent1"/>
          </a:solidFill>
          <a:ln w="50800" cap="sq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230833" y="2771805"/>
            <a:ext cx="685800" cy="0"/>
          </a:xfrm>
          <a:prstGeom prst="line">
            <a:avLst/>
          </a:prstGeom>
          <a:solidFill>
            <a:schemeClr val="accent1"/>
          </a:solidFill>
          <a:ln w="50800" cap="sq" cmpd="sng" algn="ctr">
            <a:solidFill>
              <a:srgbClr val="0033CC"/>
            </a:solidFill>
            <a:prstDash val="dash"/>
            <a:round/>
            <a:headEnd type="none" w="sm" len="sm"/>
            <a:tailEnd type="none" w="sm" len="sm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1973782" y="1798580"/>
            <a:ext cx="1600200" cy="40011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Major Street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73782" y="2571750"/>
            <a:ext cx="1878806" cy="40011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Collector Street</a:t>
            </a:r>
          </a:p>
        </p:txBody>
      </p:sp>
      <p:pic>
        <p:nvPicPr>
          <p:cNvPr id="3" name="Picture 2" descr="PUBLIC SNOW ROUTE MAPS - Bluebeam Revu x6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20792" r="39167" b="10031"/>
          <a:stretch/>
        </p:blipFill>
        <p:spPr>
          <a:xfrm>
            <a:off x="4172223" y="100570"/>
            <a:ext cx="3981177" cy="497647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143000" y="3409950"/>
            <a:ext cx="685800" cy="0"/>
          </a:xfrm>
          <a:prstGeom prst="line">
            <a:avLst/>
          </a:prstGeom>
          <a:ln w="38100">
            <a:solidFill>
              <a:schemeClr val="bg1">
                <a:lumMod val="95000"/>
                <a:lumOff val="5000"/>
                <a:alpha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916632" y="3190562"/>
            <a:ext cx="2099481" cy="400110"/>
          </a:xfrm>
          <a:prstGeom prst="rect">
            <a:avLst/>
          </a:prstGeom>
          <a:noFill/>
          <a:effectLst>
            <a:outerShdw blurRad="38100" dist="127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Snow Route Area</a:t>
            </a:r>
          </a:p>
        </p:txBody>
      </p:sp>
    </p:spTree>
    <p:extLst>
      <p:ext uri="{BB962C8B-B14F-4D97-AF65-F5344CB8AC3E}">
        <p14:creationId xmlns:p14="http://schemas.microsoft.com/office/powerpoint/2010/main" val="3373612762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050" y="114300"/>
            <a:ext cx="6286500" cy="800100"/>
          </a:xfrm>
        </p:spPr>
        <p:txBody>
          <a:bodyPr>
            <a:norm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Snow &amp; Ice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4490901"/>
            <a:ext cx="7464055" cy="568399"/>
          </a:xfrm>
        </p:spPr>
        <p:txBody>
          <a:bodyPr>
            <a:normAutofit/>
          </a:bodyPr>
          <a:lstStyle/>
          <a:p>
            <a:pPr marL="0" indent="0" algn="ctr">
              <a:buClr>
                <a:srgbClr val="FF0000"/>
              </a:buClr>
              <a:buSzPct val="150000"/>
              <a:buNone/>
            </a:pPr>
            <a:r>
              <a:rPr lang="en-US" sz="2100" b="1" u="sng" dirty="0">
                <a:solidFill>
                  <a:srgbClr val="FFFF00"/>
                </a:solidFill>
              </a:rPr>
              <a:t>https://www.youtube.com/watch?v=CCDBTDcBADg</a:t>
            </a:r>
            <a:endParaRPr lang="en-US" sz="2100" b="1" dirty="0">
              <a:solidFill>
                <a:srgbClr val="FFFF00"/>
              </a:solidFill>
            </a:endParaRPr>
          </a:p>
        </p:txBody>
      </p:sp>
      <p:pic>
        <p:nvPicPr>
          <p:cNvPr id="6" name="CCDBTDcBADg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43050" y="880110"/>
            <a:ext cx="6394027" cy="359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74533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76400" y="971550"/>
            <a:ext cx="5543550" cy="1885949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4050" b="1" dirty="0">
                <a:solidFill>
                  <a:srgbClr val="FFFF00"/>
                </a:solidFill>
                <a:latin typeface="Calibri" panose="020F0502020204030204" pitchFamily="34" charset="0"/>
              </a:rPr>
              <a:t>STORMWATER AND EROSION CONTROL DIVISIONS</a:t>
            </a:r>
          </a:p>
        </p:txBody>
      </p:sp>
    </p:spTree>
    <p:extLst>
      <p:ext uri="{BB962C8B-B14F-4D97-AF65-F5344CB8AC3E}">
        <p14:creationId xmlns:p14="http://schemas.microsoft.com/office/powerpoint/2010/main" val="243074435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57275" y="361950"/>
            <a:ext cx="714375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700" b="1" cap="all" dirty="0">
                <a:solidFill>
                  <a:srgbClr val="FFFF00"/>
                </a:solidFill>
                <a:latin typeface="Calibri" panose="020F0502020204030204" pitchFamily="34" charset="0"/>
              </a:rPr>
              <a:t>The Federal Water Pollution Control Act</a:t>
            </a:r>
            <a:br>
              <a:rPr lang="en-US" sz="2700" b="1" cap="all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2700" b="1" cap="all" dirty="0">
                <a:solidFill>
                  <a:srgbClr val="FFFF00"/>
                </a:solidFill>
                <a:latin typeface="Calibri" panose="020F0502020204030204" pitchFamily="34" charset="0"/>
              </a:rPr>
              <a:t>Amendments of 1972 </a:t>
            </a:r>
          </a:p>
          <a:p>
            <a:pPr algn="ctr" fontAlgn="auto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100" i="1" cap="all" dirty="0">
                <a:solidFill>
                  <a:srgbClr val="FFFF00"/>
                </a:solidFill>
                <a:latin typeface="Calibri" panose="020F0502020204030204" pitchFamily="34" charset="0"/>
              </a:rPr>
              <a:t>(AKA The Clean Water Act)</a:t>
            </a: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688" y="1585645"/>
            <a:ext cx="3590925" cy="195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085975" y="3851539"/>
            <a:ext cx="508635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i="1" dirty="0">
                <a:solidFill>
                  <a:srgbClr val="FFFF00"/>
                </a:solidFill>
                <a:latin typeface="Calibri" panose="020F0502020204030204" pitchFamily="34" charset="0"/>
              </a:rPr>
              <a:t>“To restore and maintain the chemical, physical and </a:t>
            </a:r>
          </a:p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sz="1800" i="1" dirty="0">
                <a:solidFill>
                  <a:srgbClr val="FFFF00"/>
                </a:solidFill>
                <a:latin typeface="Calibri" panose="020F0502020204030204" pitchFamily="34" charset="0"/>
              </a:rPr>
              <a:t>biological integrity of the nation’s waters.”</a:t>
            </a:r>
          </a:p>
        </p:txBody>
      </p:sp>
    </p:spTree>
    <p:extLst>
      <p:ext uri="{BB962C8B-B14F-4D97-AF65-F5344CB8AC3E}">
        <p14:creationId xmlns:p14="http://schemas.microsoft.com/office/powerpoint/2010/main" val="2491491500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57300" y="342901"/>
            <a:ext cx="6686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cap="all" dirty="0">
                <a:solidFill>
                  <a:srgbClr val="FFFF00"/>
                </a:solidFill>
                <a:latin typeface="Calibri" panose="020F0502020204030204" pitchFamily="34" charset="0"/>
              </a:rPr>
              <a:t>Stormwater Division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885950" y="1507867"/>
            <a:ext cx="5943600" cy="27515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Public Education and Outreach</a:t>
            </a: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Public Participation and Involvement</a:t>
            </a: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Illicit Discharge Detection and Elimination</a:t>
            </a: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Construction Site Run-Off Control</a:t>
            </a: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Post Construction Management</a:t>
            </a: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fontAlgn="auto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Pollution Prevention and Good Housekeeping for Municipal Operation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543050" y="971550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rgbClr val="FFFF00"/>
                </a:solidFill>
                <a:latin typeface="Calibri" panose="020F0502020204030204" pitchFamily="34" charset="0"/>
              </a:rPr>
              <a:t>Six Minimum Measures</a:t>
            </a:r>
            <a:endParaRPr lang="en-US" sz="2100" dirty="0"/>
          </a:p>
        </p:txBody>
      </p:sp>
    </p:spTree>
    <p:extLst>
      <p:ext uri="{BB962C8B-B14F-4D97-AF65-F5344CB8AC3E}">
        <p14:creationId xmlns:p14="http://schemas.microsoft.com/office/powerpoint/2010/main" val="95865436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71600" y="228601"/>
            <a:ext cx="64008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cap="all" dirty="0">
                <a:solidFill>
                  <a:srgbClr val="FFFF00"/>
                </a:solidFill>
                <a:latin typeface="Calibri" panose="020F0502020204030204" pitchFamily="34" charset="0"/>
              </a:rPr>
              <a:t>How Does Stormwater Pollute?</a:t>
            </a:r>
            <a:endParaRPr lang="en-US" sz="2700" cap="all" dirty="0"/>
          </a:p>
        </p:txBody>
      </p:sp>
      <p:pic>
        <p:nvPicPr>
          <p:cNvPr id="3" name="Picture 6" descr="runoff expaln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3600" y="819150"/>
            <a:ext cx="5776332" cy="32004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295400" y="2800350"/>
            <a:ext cx="2898972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Stormwater drains flow directly to the nearest waterway.</a:t>
            </a:r>
          </a:p>
          <a:p>
            <a:pPr>
              <a:buFont typeface="Wingdings" panose="05000000000000000000" pitchFamily="2" charset="2"/>
              <a:buNone/>
            </a:pP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Unlike sewage, stormwater runoff does not go through a treatment plant.</a:t>
            </a:r>
          </a:p>
        </p:txBody>
      </p:sp>
    </p:spTree>
    <p:extLst>
      <p:ext uri="{BB962C8B-B14F-4D97-AF65-F5344CB8AC3E}">
        <p14:creationId xmlns:p14="http://schemas.microsoft.com/office/powerpoint/2010/main" val="674402826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00200" y="285750"/>
            <a:ext cx="62293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STORMWATER RUNOFF </a:t>
            </a:r>
            <a:b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TRANSPORTS POLLUTANTS</a:t>
            </a:r>
            <a:endParaRPr lang="en-US" sz="2700" dirty="0"/>
          </a:p>
        </p:txBody>
      </p:sp>
      <p:pic>
        <p:nvPicPr>
          <p:cNvPr id="3" name="Picture 6" descr="Litter in the cre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7750" y="1504950"/>
            <a:ext cx="3595913" cy="269693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1066800" y="1730032"/>
            <a:ext cx="3429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Degrades water quality and habitat</a:t>
            </a:r>
          </a:p>
          <a:p>
            <a:pPr>
              <a:buFont typeface="Wingdings" panose="05000000000000000000" pitchFamily="2" charset="2"/>
              <a:buNone/>
            </a:pPr>
            <a:endParaRPr lang="en-US" sz="10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Kills aquatic life</a:t>
            </a:r>
          </a:p>
          <a:p>
            <a:pPr>
              <a:buFont typeface="Wingdings" panose="05000000000000000000" pitchFamily="2" charset="2"/>
              <a:buNone/>
            </a:pPr>
            <a:endParaRPr lang="en-US" sz="10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Increases the cost to remove pollutants at the water treatment plants</a:t>
            </a:r>
          </a:p>
        </p:txBody>
      </p:sp>
    </p:spTree>
    <p:extLst>
      <p:ext uri="{BB962C8B-B14F-4D97-AF65-F5344CB8AC3E}">
        <p14:creationId xmlns:p14="http://schemas.microsoft.com/office/powerpoint/2010/main" val="1812965983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7950" y="222282"/>
            <a:ext cx="6931049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POLLUTANTS FOUND IN STORMWATER RUNOFF</a:t>
            </a:r>
            <a:endParaRPr lang="en-US" sz="2700" dirty="0"/>
          </a:p>
        </p:txBody>
      </p:sp>
      <p:pic>
        <p:nvPicPr>
          <p:cNvPr id="3" name="Picture 8" descr="sheen in the stre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3052808"/>
            <a:ext cx="2735831" cy="182388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37941" y="833315"/>
            <a:ext cx="3627287" cy="2083505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Motor oil	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Fuel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Antifreeze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Solvents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Pesticides &amp; fertilizer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Bacteria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Animal Waste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Detergents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Trash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Sediment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Yard Waste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FF00"/>
                </a:solidFill>
                <a:latin typeface="Calibri" panose="020F0502020204030204" pitchFamily="34" charset="0"/>
              </a:rPr>
              <a:t>Construction debris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" t="2943" r="150" b="601"/>
          <a:stretch/>
        </p:blipFill>
        <p:spPr>
          <a:xfrm>
            <a:off x="3810000" y="2971037"/>
            <a:ext cx="2750750" cy="1987427"/>
          </a:xfrm>
          <a:prstGeom prst="rect">
            <a:avLst/>
          </a:prstGeom>
        </p:spPr>
      </p:pic>
      <p:pic>
        <p:nvPicPr>
          <p:cNvPr id="9" name="Picture 2" descr="Sediment runing into a storm dra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1" y="730113"/>
            <a:ext cx="2113226" cy="37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Litter in the cree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57328" y="898282"/>
            <a:ext cx="2516473" cy="18873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9651636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90600" y="245785"/>
            <a:ext cx="7315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PUBLIC INVOLVEMENT, EDUCATION &amp; OUTREACH</a:t>
            </a:r>
            <a:endParaRPr lang="en-US" sz="2700" dirty="0">
              <a:latin typeface="Calibri" panose="020F0502020204030204" pitchFamily="34" charset="0"/>
            </a:endParaRPr>
          </a:p>
        </p:txBody>
      </p:sp>
      <p:pic>
        <p:nvPicPr>
          <p:cNvPr id="3" name="Picture 6" descr="WSSU Vol Fai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04" y="2723206"/>
            <a:ext cx="2528490" cy="1685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09600" y="1019440"/>
            <a:ext cx="3714750" cy="32593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90000"/>
              </a:lnSpc>
              <a:spcAft>
                <a:spcPts val="1200"/>
              </a:spcAft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Forsyth Creek Week </a:t>
            </a:r>
          </a:p>
          <a:p>
            <a:pPr marL="257175" indent="-257175">
              <a:lnSpc>
                <a:spcPct val="90000"/>
              </a:lnSpc>
              <a:spcAft>
                <a:spcPts val="1200"/>
              </a:spcAft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School Presentations</a:t>
            </a:r>
          </a:p>
          <a:p>
            <a:pPr marL="257175" indent="-257175">
              <a:lnSpc>
                <a:spcPct val="90000"/>
              </a:lnSpc>
              <a:spcAft>
                <a:spcPts val="1200"/>
              </a:spcAft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Community Events and Presentations</a:t>
            </a:r>
          </a:p>
          <a:p>
            <a:pPr marL="257175" indent="-257175">
              <a:lnSpc>
                <a:spcPct val="90000"/>
              </a:lnSpc>
              <a:spcAft>
                <a:spcPts val="1200"/>
              </a:spcAft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Business Stormwater Education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spcAft>
                <a:spcPts val="1200"/>
              </a:spcAft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Creek Clean-Ups </a:t>
            </a:r>
          </a:p>
          <a:p>
            <a:pPr marL="257175" indent="-257175">
              <a:lnSpc>
                <a:spcPct val="90000"/>
              </a:lnSpc>
              <a:spcAft>
                <a:spcPts val="1200"/>
              </a:spcAft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Volunteer Opportunities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spcAft>
                <a:spcPts val="1200"/>
              </a:spcAft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Report a Polluter Hotline -  </a:t>
            </a:r>
            <a:r>
              <a:rPr lang="en-US" b="1" dirty="0">
                <a:solidFill>
                  <a:srgbClr val="FFFF00"/>
                </a:solidFill>
                <a:latin typeface="Calibri" panose="020F0502020204030204" pitchFamily="34" charset="0"/>
              </a:rPr>
              <a:t>City Link 3</a:t>
            </a:r>
            <a:r>
              <a:rPr lang="en-US" sz="1800" b="1" dirty="0">
                <a:solidFill>
                  <a:srgbClr val="FFFF00"/>
                </a:solidFill>
                <a:latin typeface="Calibri" panose="020F0502020204030204" pitchFamily="34" charset="0"/>
              </a:rPr>
              <a:t>11</a:t>
            </a:r>
          </a:p>
        </p:txBody>
      </p:sp>
      <p:pic>
        <p:nvPicPr>
          <p:cNvPr id="5" name="Picture 14" descr="lww kids getting read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864800"/>
            <a:ext cx="2023313" cy="1700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lead1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3"/>
          <a:stretch>
            <a:fillRect/>
          </a:stretch>
        </p:blipFill>
        <p:spPr bwMode="auto">
          <a:xfrm>
            <a:off x="4150158" y="832747"/>
            <a:ext cx="2174442" cy="170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029" r="12751"/>
          <a:stretch/>
        </p:blipFill>
        <p:spPr>
          <a:xfrm>
            <a:off x="3778378" y="2693704"/>
            <a:ext cx="2546222" cy="205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98512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3050" y="285750"/>
            <a:ext cx="6286500" cy="3854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SzPct val="80000"/>
            </a:pPr>
            <a:r>
              <a:rPr lang="en-US" sz="750" i="1" dirty="0">
                <a:solidFill>
                  <a:srgbClr val="FFFF00"/>
                </a:solidFill>
                <a:latin typeface="Calibri" panose="020F0502020204030204" pitchFamily="34" charset="0"/>
              </a:rPr>
              <a:t>	</a:t>
            </a:r>
            <a:endParaRPr lang="en-US" sz="900" i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buSzPct val="80000"/>
            </a:pPr>
            <a:r>
              <a:rPr lang="en-US" sz="1800" b="1" dirty="0">
                <a:solidFill>
                  <a:srgbClr val="FFFF00"/>
                </a:solidFill>
                <a:latin typeface="Calibri" panose="020F0502020204030204" pitchFamily="34" charset="0"/>
              </a:rPr>
              <a:t>Streets Division </a:t>
            </a: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						93 Employees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Street repair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Construction maintenance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Drainage maintenance</a:t>
            </a:r>
          </a:p>
          <a:p>
            <a:pPr marL="685800" lvl="1" indent="-342900">
              <a:buSzPct val="80000"/>
              <a:buFont typeface="Wingdings" panose="05000000000000000000" pitchFamily="2" charset="2"/>
              <a:buChar char="§"/>
            </a:pPr>
            <a:endParaRPr lang="en-US" sz="900" i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buSzPct val="80000"/>
            </a:pPr>
            <a:r>
              <a:rPr lang="en-US" sz="1800" b="1" dirty="0">
                <a:solidFill>
                  <a:srgbClr val="FFFF00"/>
                </a:solidFill>
                <a:latin typeface="Calibri" panose="020F0502020204030204" pitchFamily="34" charset="0"/>
              </a:rPr>
              <a:t>Stormwater Division </a:t>
            </a: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					12 Employees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Capital improvement projects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Construction and post construction site runoff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Community outreach &amp; education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Water quality</a:t>
            </a:r>
          </a:p>
          <a:p>
            <a:pPr marL="685800" lvl="1" indent="-342900">
              <a:buSzPct val="80000"/>
              <a:buFont typeface="Wingdings" panose="05000000000000000000" pitchFamily="2" charset="2"/>
              <a:buChar char="§"/>
            </a:pP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buSzPct val="80000"/>
            </a:pPr>
            <a:r>
              <a:rPr lang="en-US" sz="1800" b="1" dirty="0">
                <a:solidFill>
                  <a:srgbClr val="FFFF00"/>
                </a:solidFill>
                <a:latin typeface="Calibri" panose="020F0502020204030204" pitchFamily="34" charset="0"/>
              </a:rPr>
              <a:t>Erosion Control Division </a:t>
            </a: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				5 Employees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Commercial construction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Residential construction</a:t>
            </a:r>
          </a:p>
          <a:p>
            <a:pPr marL="685800" lvl="1" indent="-342900">
              <a:buSzPct val="80000"/>
              <a:buFont typeface="Arial" panose="020B0604020202020204" pitchFamily="34" charset="0"/>
              <a:buChar char="•"/>
            </a:pPr>
            <a:r>
              <a:rPr lang="en-US" sz="1650" i="1" dirty="0">
                <a:solidFill>
                  <a:srgbClr val="FFFF00"/>
                </a:solidFill>
                <a:latin typeface="Calibri" panose="020F0502020204030204" pitchFamily="34" charset="0"/>
              </a:rPr>
              <a:t>Flood plain management</a:t>
            </a:r>
          </a:p>
        </p:txBody>
      </p:sp>
    </p:spTree>
    <p:extLst>
      <p:ext uri="{BB962C8B-B14F-4D97-AF65-F5344CB8AC3E}">
        <p14:creationId xmlns:p14="http://schemas.microsoft.com/office/powerpoint/2010/main" val="325841882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4450" y="0"/>
            <a:ext cx="6343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FORSYTH CREEK WEEK</a:t>
            </a:r>
          </a:p>
          <a:p>
            <a:pPr algn="ctr"/>
            <a:r>
              <a:rPr lang="en-US" sz="2100" b="1" i="1" dirty="0">
                <a:solidFill>
                  <a:srgbClr val="FFFF00"/>
                </a:solidFill>
                <a:latin typeface="Calibri" panose="020F0502020204030204" pitchFamily="34" charset="0"/>
              </a:rPr>
              <a:t>MARCH 19-27, 2022</a:t>
            </a:r>
            <a:endParaRPr lang="en-US" sz="2100" i="1" dirty="0"/>
          </a:p>
        </p:txBody>
      </p:sp>
      <p:sp>
        <p:nvSpPr>
          <p:cNvPr id="3" name="Rectangle 2"/>
          <p:cNvSpPr/>
          <p:nvPr/>
        </p:nvSpPr>
        <p:spPr>
          <a:xfrm>
            <a:off x="1066800" y="813444"/>
            <a:ext cx="480059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100" dirty="0">
                <a:solidFill>
                  <a:srgbClr val="FFFF00"/>
                </a:solidFill>
                <a:latin typeface="Calibri" panose="020F0502020204030204" pitchFamily="34" charset="0"/>
              </a:rPr>
              <a:t>A collaborative week long celebration of the water  ways in Forsyth County!</a:t>
            </a:r>
          </a:p>
          <a:p>
            <a:pPr>
              <a:defRPr/>
            </a:pPr>
            <a:endParaRPr lang="en-US" sz="900" dirty="0">
              <a:solidFill>
                <a:srgbClr val="FFFF00"/>
              </a:solidFill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Keynote Speaker and Reception 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Guided Walking Tours and Creek Crawls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Lunch &amp; Learn Workshops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Library Programs for Kids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Trivia Contests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Family Fishing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Professional Development and Community Workshops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The Great American Clean-up		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r>
              <a:rPr lang="en-US" sz="1800" b="1" dirty="0">
                <a:solidFill>
                  <a:srgbClr val="FFFF00"/>
                </a:solidFill>
                <a:latin typeface="Calibri" panose="020F0502020204030204" pitchFamily="34" charset="0"/>
              </a:rPr>
              <a:t>And much, much more!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endParaRPr lang="en-US" sz="1800" b="1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algn="ctr">
              <a:defRPr/>
            </a:pPr>
            <a:r>
              <a:rPr lang="en-US" sz="2100" b="1" dirty="0">
                <a:solidFill>
                  <a:srgbClr val="FFFF00"/>
                </a:solidFill>
                <a:latin typeface="Arial" charset="0"/>
              </a:rPr>
              <a:t>www.forsythcreekweek.org</a:t>
            </a:r>
          </a:p>
          <a:p>
            <a:pPr marL="214313" indent="-214313">
              <a:buFont typeface="Arial" pitchFamily="34" charset="0"/>
              <a:buChar char="•"/>
              <a:defRPr/>
            </a:pPr>
            <a:endParaRPr lang="en-US" sz="1800" b="1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6615" r="5556" b="5203"/>
          <a:stretch>
            <a:fillRect/>
          </a:stretch>
        </p:blipFill>
        <p:spPr bwMode="auto">
          <a:xfrm>
            <a:off x="5562600" y="1276350"/>
            <a:ext cx="3102940" cy="264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7844227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66800" y="209550"/>
            <a:ext cx="7315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ILLICIT DISCHARGE DETECTION AND ELIMINATION</a:t>
            </a:r>
            <a:endParaRPr lang="en-US" sz="2700" dirty="0"/>
          </a:p>
        </p:txBody>
      </p:sp>
      <p:sp>
        <p:nvSpPr>
          <p:cNvPr id="3" name="Rectangle 2"/>
          <p:cNvSpPr/>
          <p:nvPr/>
        </p:nvSpPr>
        <p:spPr>
          <a:xfrm>
            <a:off x="1428750" y="800100"/>
            <a:ext cx="3657600" cy="416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Illicit discharge:  any discharge to the municipal separate storm sewer system not composed entirely of storm water.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Causes of non-stormwater discharges:</a:t>
            </a:r>
          </a:p>
          <a:p>
            <a:pPr marL="257175" indent="-257175">
              <a:lnSpc>
                <a:spcPct val="90000"/>
              </a:lnSpc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Illegal connections </a:t>
            </a:r>
          </a:p>
          <a:p>
            <a:pPr marL="128588" indent="-128588">
              <a:lnSpc>
                <a:spcPct val="90000"/>
              </a:lnSpc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Spills to the storm drain system from business, commercial establishments, and even residences</a:t>
            </a:r>
          </a:p>
          <a:p>
            <a:pPr marL="257175" indent="-257175">
              <a:lnSpc>
                <a:spcPct val="90000"/>
              </a:lnSpc>
              <a:buClr>
                <a:srgbClr val="FFFF00"/>
              </a:buClr>
              <a:buSzPct val="80000"/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>
              <a:lnSpc>
                <a:spcPct val="90000"/>
              </a:lnSpc>
              <a:buClr>
                <a:srgbClr val="FFFF00"/>
              </a:buClr>
              <a:buSzPct val="80000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The purpose of the program is to prevent contamination of ground and surface water by monitoring and inspection of our local waterways</a:t>
            </a:r>
          </a:p>
        </p:txBody>
      </p:sp>
      <p:pic>
        <p:nvPicPr>
          <p:cNvPr id="4" name="Picture 5" descr="john &amp; bob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626" y="829602"/>
            <a:ext cx="3369128" cy="367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333281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Joe's phot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90356" y="1657350"/>
            <a:ext cx="2746665" cy="20574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609600" y="736432"/>
            <a:ext cx="4248150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The stormwater engineer determines whether management is required on any given development.</a:t>
            </a:r>
          </a:p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Typical stormwater management plans include Best Management Practices (BMPs) for quality (pollution or excess nutrients) and quantity (downstream flooding control or erosion). Examples include:</a:t>
            </a:r>
          </a:p>
          <a:p>
            <a:pPr marL="257175" indent="-257175">
              <a:spcBef>
                <a:spcPct val="5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Detention Basins</a:t>
            </a:r>
          </a:p>
          <a:p>
            <a:pPr marL="257175" indent="-257175">
              <a:spcBef>
                <a:spcPct val="5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Oversized underground piping</a:t>
            </a:r>
          </a:p>
          <a:p>
            <a:pPr marL="257175" indent="-257175">
              <a:spcBef>
                <a:spcPct val="5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Wet Ponds</a:t>
            </a:r>
          </a:p>
          <a:p>
            <a:pPr marL="257175" indent="-257175">
              <a:spcBef>
                <a:spcPct val="50000"/>
              </a:spcBef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Bio-retention cells</a:t>
            </a:r>
          </a:p>
        </p:txBody>
      </p:sp>
      <p:sp>
        <p:nvSpPr>
          <p:cNvPr id="4" name="Rectangle 3"/>
          <p:cNvSpPr/>
          <p:nvPr/>
        </p:nvSpPr>
        <p:spPr>
          <a:xfrm>
            <a:off x="1485900" y="228601"/>
            <a:ext cx="6229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POST-CONSTRUCTION SITE PLAN REVIEW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385334784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485900" y="114300"/>
            <a:ext cx="6172200" cy="857250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fontAlgn="auto">
              <a:spcAft>
                <a:spcPts val="0"/>
              </a:spcAft>
              <a:defRPr/>
            </a:pPr>
            <a:r>
              <a:rPr lang="en-US" sz="3000" b="1" dirty="0">
                <a:solidFill>
                  <a:srgbClr val="FFFF00"/>
                </a:solidFill>
                <a:latin typeface="Calibri" panose="020F0502020204030204" pitchFamily="34" charset="0"/>
              </a:rPr>
              <a:t>Municipal Good Housekeeping and Pollution Prevention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1257300" y="1028700"/>
            <a:ext cx="65151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The city must examine and subsequently alter their own actions to help ensure a reduction in the amount  of pollutants that: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Collects on streets, parking lots, open spaces, and storage/vehicle maintenance areas and is discharged into local waterways</a:t>
            </a:r>
          </a:p>
          <a:p>
            <a:pPr>
              <a:lnSpc>
                <a:spcPct val="90000"/>
              </a:lnSpc>
              <a:buSzPct val="80000"/>
            </a:pPr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Results from actions such as environmentally damaging land development and flood management practices or poor maintenance of storm sewer systems</a:t>
            </a: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5" name="Picture 1" descr="pp absorbent boom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30181" r="21395" b="5655"/>
          <a:stretch/>
        </p:blipFill>
        <p:spPr bwMode="auto">
          <a:xfrm>
            <a:off x="1244067" y="4008664"/>
            <a:ext cx="1670584" cy="1044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pp sweeping a spill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9" b="19277"/>
          <a:stretch/>
        </p:blipFill>
        <p:spPr bwMode="auto">
          <a:xfrm>
            <a:off x="2988988" y="3964889"/>
            <a:ext cx="1543050" cy="1106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p storag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51" y="3942437"/>
            <a:ext cx="16287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p coverd dumps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48" y="3936816"/>
            <a:ext cx="1599533" cy="1109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8576907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71600" y="114300"/>
            <a:ext cx="6400800" cy="8001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Storm Drainage Improvements on Private Property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972006"/>
            <a:ext cx="4648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The City of Winston-Salem maintains a 70/30 policy related to drainage and ponding maintenance on private property.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Allows for a maximum $35,000 City contribution per affected homeowner to repair private storm drainage problems.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Projects can be single- or multiple-property owner repairs depending on the issue.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Streets drainage crews perform the work that is done on the citizen’s property.</a:t>
            </a: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5" descr="somerset 00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1"/>
          <a:stretch/>
        </p:blipFill>
        <p:spPr bwMode="auto">
          <a:xfrm>
            <a:off x="5105400" y="1581150"/>
            <a:ext cx="3181964" cy="219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62000" y="3887100"/>
            <a:ext cx="7162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An overview of items related to the 70/30 policy (Section 75-35 of the municipal code) can be found at the following web address: http://www.municode.com/resources/gateway.asp?pid=10054&amp;sid=33 </a:t>
            </a:r>
          </a:p>
          <a:p>
            <a:endParaRPr lang="en-US" dirty="0"/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0886" y="326261"/>
            <a:ext cx="61150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EROSION CONTROL</a:t>
            </a:r>
          </a:p>
        </p:txBody>
      </p:sp>
      <p:sp>
        <p:nvSpPr>
          <p:cNvPr id="4" name="Rectangle 3"/>
          <p:cNvSpPr/>
          <p:nvPr/>
        </p:nvSpPr>
        <p:spPr>
          <a:xfrm>
            <a:off x="533400" y="3035028"/>
            <a:ext cx="495300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SzPct val="80000"/>
              <a:defRPr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All Erosion Control regulations are adopted &amp; amended by local elected bodies</a:t>
            </a: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Some Erosion Control regulations are mandated by the state </a:t>
            </a:r>
          </a:p>
          <a:p>
            <a:pPr marL="257175" indent="-257175">
              <a:lnSpc>
                <a:spcPct val="90000"/>
              </a:lnSpc>
              <a:buSzPct val="8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Must comply with requirements of applicable state or federal regulations</a:t>
            </a:r>
          </a:p>
        </p:txBody>
      </p:sp>
      <p:pic>
        <p:nvPicPr>
          <p:cNvPr id="7" name="Picture 8" descr="silt f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731" y="2853106"/>
            <a:ext cx="2221706" cy="22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33400" y="849481"/>
            <a:ext cx="5029199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Construction site runoff can impact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all surface waters</a:t>
            </a: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. Sediment in water bodies from construction sites can: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Reduce the amount of sunlight reaching aquatic plants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Clog fish gills</a:t>
            </a: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6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Smother aquatic habitat and spawning areas</a:t>
            </a:r>
            <a:r>
              <a:rPr lang="en-US" sz="18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9" name="Picture 8" descr="erosion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12" b="8951"/>
          <a:stretch/>
        </p:blipFill>
        <p:spPr bwMode="auto">
          <a:xfrm>
            <a:off x="6019800" y="438150"/>
            <a:ext cx="1995568" cy="2222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958595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5900" y="285751"/>
            <a:ext cx="6172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EROSION CONTROL</a:t>
            </a:r>
          </a:p>
        </p:txBody>
      </p:sp>
      <p:sp>
        <p:nvSpPr>
          <p:cNvPr id="3" name="Rectangle 2"/>
          <p:cNvSpPr/>
          <p:nvPr/>
        </p:nvSpPr>
        <p:spPr>
          <a:xfrm>
            <a:off x="1471773" y="1085851"/>
            <a:ext cx="3429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57175" indent="-257175"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Review permit applications &amp; plans of proposed work</a:t>
            </a:r>
            <a:b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Issue permits for the work</a:t>
            </a:r>
            <a:b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Conduct inspections of the work in progress</a:t>
            </a:r>
            <a:b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Provide final inspection &amp; approval of work</a:t>
            </a:r>
            <a:b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endParaRPr lang="en-US" sz="9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57175" indent="-257175">
              <a:buSzPct val="8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Provides final approval before the issuance of certificates of compliance or occupancy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710" y="857250"/>
            <a:ext cx="2458640" cy="1844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erosion field inspecti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2914651"/>
            <a:ext cx="2519363" cy="1889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045992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OSION-GRADING INSPECTORS MAP AL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96100" cy="5187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4088494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300" y="228600"/>
            <a:ext cx="64579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WATER SUPPLY WATERSHED </a:t>
            </a:r>
          </a:p>
          <a:p>
            <a:pPr algn="ctr"/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PROTECTION REGULATIONS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28750" y="1885950"/>
            <a:ext cx="25146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The State mandates localities to adopt and enforce a water supply watershed management </a:t>
            </a:r>
          </a:p>
          <a:p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and protection program</a:t>
            </a:r>
          </a:p>
        </p:txBody>
      </p:sp>
      <p:pic>
        <p:nvPicPr>
          <p:cNvPr id="5" name="Picture 6" descr="yad river fe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29812"/>
            <a:ext cx="1999060" cy="250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alemLakeMistatDawn_1440x9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348" y="1154265"/>
            <a:ext cx="2606279" cy="173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29350" y="4631554"/>
            <a:ext cx="106978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b="1" i="1" dirty="0">
                <a:solidFill>
                  <a:srgbClr val="FFFF00"/>
                </a:solidFill>
                <a:latin typeface="Calibri" panose="020F0502020204030204" pitchFamily="34" charset="0"/>
              </a:rPr>
              <a:t>Yadkin River</a:t>
            </a:r>
          </a:p>
        </p:txBody>
      </p:sp>
      <p:sp>
        <p:nvSpPr>
          <p:cNvPr id="8" name="Rectangle 7"/>
          <p:cNvSpPr/>
          <p:nvPr/>
        </p:nvSpPr>
        <p:spPr>
          <a:xfrm>
            <a:off x="4686300" y="2860390"/>
            <a:ext cx="99091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350" b="1" i="1" dirty="0">
                <a:solidFill>
                  <a:srgbClr val="FFFF00"/>
                </a:solidFill>
                <a:latin typeface="Calibri" panose="020F0502020204030204" pitchFamily="34" charset="0"/>
              </a:rPr>
              <a:t>Salem Lake</a:t>
            </a:r>
          </a:p>
        </p:txBody>
      </p:sp>
    </p:spTree>
    <p:extLst>
      <p:ext uri="{BB962C8B-B14F-4D97-AF65-F5344CB8AC3E}">
        <p14:creationId xmlns:p14="http://schemas.microsoft.com/office/powerpoint/2010/main" val="2877256840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atershed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629400" cy="5118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918342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312" y="195259"/>
            <a:ext cx="6429375" cy="81070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Streets Division</a:t>
            </a:r>
          </a:p>
        </p:txBody>
      </p:sp>
      <p:pic>
        <p:nvPicPr>
          <p:cNvPr id="4" name="Picture 4" descr="Paving cr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276350"/>
            <a:ext cx="4046302" cy="2391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09601" y="735576"/>
            <a:ext cx="3886199" cy="37411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143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5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3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900113" indent="-214313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2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1572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0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1500188" indent="-128588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0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0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0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0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spcAft>
                <a:spcPts val="45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05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Clr>
                <a:srgbClr val="FFFF00"/>
              </a:buClr>
              <a:buNone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Times New Roman" charset="0"/>
              </a:rPr>
              <a:t>Maintains approximately 1,020 miles of roads, including: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Times New Roman" charset="0"/>
              </a:rPr>
              <a:t>Storm water maintenance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Times New Roman" charset="0"/>
              </a:rPr>
              <a:t>Street repair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Times New Roman" charset="0"/>
              </a:rPr>
              <a:t>Curb and gutter repair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Times New Roman" charset="0"/>
              </a:rPr>
              <a:t>Resurfacing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Times New Roman" charset="0"/>
              </a:rPr>
              <a:t>Pavement preparations for resurfacing </a:t>
            </a:r>
          </a:p>
          <a:p>
            <a:pPr>
              <a:lnSpc>
                <a:spcPct val="90000"/>
              </a:lnSpc>
              <a:buClr>
                <a:srgbClr val="FFFF00"/>
              </a:buClr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  <a:cs typeface="Times New Roman" charset="0"/>
              </a:rPr>
              <a:t>Snow and ice control</a:t>
            </a:r>
          </a:p>
        </p:txBody>
      </p:sp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7300" y="285750"/>
            <a:ext cx="6629400" cy="840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FLOODWAY AND FLOODWAY </a:t>
            </a:r>
          </a:p>
          <a:p>
            <a:pPr lvl="1" algn="ctr" eaLnBrk="1" hangingPunct="1">
              <a:lnSpc>
                <a:spcPct val="90000"/>
              </a:lnSpc>
              <a:buClr>
                <a:schemeClr val="accent2"/>
              </a:buClr>
              <a:buFont typeface="Wingdings" panose="05000000000000000000" pitchFamily="2" charset="2"/>
              <a:buNone/>
            </a:pP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FRINGE REGULATIONS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857250" y="1844554"/>
            <a:ext cx="3429000" cy="1712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2" eaLnBrk="1" hangingPunct="1">
              <a:lnSpc>
                <a:spcPct val="90000"/>
              </a:lnSpc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Localities must adopt and enforce regulations for eligibility for National Flood Insurance Program</a:t>
            </a:r>
          </a:p>
          <a:p>
            <a:pPr lvl="2" eaLnBrk="1" hangingPunct="1">
              <a:lnSpc>
                <a:spcPct val="90000"/>
              </a:lnSpc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sz="1350" dirty="0">
                <a:solidFill>
                  <a:srgbClr val="FFFF00"/>
                </a:solidFill>
                <a:latin typeface="Calibri" panose="020F0502020204030204" pitchFamily="34" charset="0"/>
              </a:rPr>
              <a:t>See</a:t>
            </a:r>
            <a:r>
              <a:rPr lang="en-US" sz="1350" i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sz="1350" dirty="0">
                <a:solidFill>
                  <a:srgbClr val="FFFF00"/>
                </a:solidFill>
                <a:latin typeface="Calibri" panose="020F0502020204030204" pitchFamily="34" charset="0"/>
              </a:rPr>
              <a:t>the</a:t>
            </a:r>
            <a:r>
              <a:rPr lang="en-US" sz="1350" i="1" dirty="0">
                <a:solidFill>
                  <a:srgbClr val="FFFF00"/>
                </a:solidFill>
                <a:latin typeface="Calibri" panose="020F0502020204030204" pitchFamily="34" charset="0"/>
              </a:rPr>
              <a:t> </a:t>
            </a:r>
            <a:r>
              <a:rPr lang="en-US" sz="1350" b="1" i="1" dirty="0">
                <a:solidFill>
                  <a:srgbClr val="FFFF00"/>
                </a:solidFill>
                <a:latin typeface="Calibri" panose="020F0502020204030204" pitchFamily="34" charset="0"/>
              </a:rPr>
              <a:t>Unified Development  Ordinance</a:t>
            </a:r>
            <a:r>
              <a:rPr lang="en-US" sz="1350" i="1" dirty="0">
                <a:solidFill>
                  <a:srgbClr val="FFFF00"/>
                </a:solidFill>
                <a:latin typeface="Calibri" panose="020F0502020204030204" pitchFamily="34" charset="0"/>
              </a:rPr>
              <a:t> (UDO), Section 8.1</a:t>
            </a:r>
          </a:p>
        </p:txBody>
      </p:sp>
      <p:pic>
        <p:nvPicPr>
          <p:cNvPr id="4" name="Picture 3" descr="Flood_Front_ofGarage_Jan200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4500"/>
            <a:ext cx="3044032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3077190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2114550"/>
            <a:ext cx="3455561" cy="7571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buSzPct val="80000"/>
            </a:pPr>
            <a:r>
              <a:rPr lang="en-US" sz="4800" b="1" dirty="0">
                <a:solidFill>
                  <a:srgbClr val="FFFF00"/>
                </a:solidFill>
                <a:latin typeface="Calibri" panose="020F050202020403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38986970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428750" y="124104"/>
            <a:ext cx="6422922" cy="654844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Drainage Maintenance</a:t>
            </a:r>
          </a:p>
        </p:txBody>
      </p:sp>
      <p:pic>
        <p:nvPicPr>
          <p:cNvPr id="71685" name="Picture 5" descr="Sink hole on private prop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" t="3102" r="-733" b="6666"/>
          <a:stretch/>
        </p:blipFill>
        <p:spPr bwMode="auto">
          <a:xfrm>
            <a:off x="3257550" y="2677706"/>
            <a:ext cx="1937743" cy="1547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4" name="Picture 4" descr="Brookstown Culve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885825"/>
            <a:ext cx="1811185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Cave-i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5" t="7972" r="-19565" b="-7972"/>
          <a:stretch/>
        </p:blipFill>
        <p:spPr bwMode="auto">
          <a:xfrm>
            <a:off x="5257801" y="2736498"/>
            <a:ext cx="2996489" cy="1634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Ocala 00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0"/>
          <a:stretch/>
        </p:blipFill>
        <p:spPr bwMode="auto">
          <a:xfrm>
            <a:off x="1257301" y="2677707"/>
            <a:ext cx="1828800" cy="154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91200" y="4313124"/>
            <a:ext cx="1303498" cy="2793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lnSpc>
                <a:spcPct val="90000"/>
              </a:lnSpc>
              <a:spcBef>
                <a:spcPts val="750"/>
              </a:spcBef>
            </a:pPr>
            <a:r>
              <a:rPr lang="en-US" sz="1350" dirty="0">
                <a:solidFill>
                  <a:srgbClr val="FFFF00"/>
                </a:solidFill>
                <a:latin typeface="Calibri" panose="020F0502020204030204" pitchFamily="34" charset="0"/>
              </a:rPr>
              <a:t>Street Sink Hole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257300" y="4285532"/>
            <a:ext cx="1828801" cy="466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350" dirty="0">
                <a:solidFill>
                  <a:srgbClr val="FFFF00"/>
                </a:solidFill>
                <a:latin typeface="Calibri" panose="020F0502020204030204" pitchFamily="34" charset="0"/>
              </a:rPr>
              <a:t>Separating Pipe               </a:t>
            </a:r>
          </a:p>
          <a:p>
            <a:pPr algn="ctr"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1350" dirty="0">
                <a:solidFill>
                  <a:srgbClr val="FFFF00"/>
                </a:solidFill>
                <a:latin typeface="Calibri" panose="020F0502020204030204" pitchFamily="34" charset="0"/>
              </a:rPr>
              <a:t>    Under a City Street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35013" y="1261395"/>
            <a:ext cx="3660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Drainage maintenance crews install new pipe, replace existing pipe, build storm boxes, etc. </a:t>
            </a:r>
          </a:p>
        </p:txBody>
      </p:sp>
    </p:spTree>
    <p:extLst>
      <p:ext uri="{BB962C8B-B14F-4D97-AF65-F5344CB8AC3E}">
        <p14:creationId xmlns:p14="http://schemas.microsoft.com/office/powerpoint/2010/main" val="3253059007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Va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63"/>
          <a:stretch/>
        </p:blipFill>
        <p:spPr bwMode="auto">
          <a:xfrm>
            <a:off x="1066800" y="2578876"/>
            <a:ext cx="3120390" cy="219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990600" y="1047750"/>
            <a:ext cx="35433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The </a:t>
            </a:r>
            <a:r>
              <a:rPr lang="en-US" dirty="0" err="1">
                <a:solidFill>
                  <a:srgbClr val="FFFF00"/>
                </a:solidFill>
                <a:latin typeface="Calibri" panose="020F0502020204030204" pitchFamily="34" charset="0"/>
              </a:rPr>
              <a:t>Vac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-All crew follows routes throughout the city along city maintained streets and vacuums out clogged drainage pipes within the right-of-way.</a:t>
            </a:r>
          </a:p>
        </p:txBody>
      </p:sp>
      <p:pic>
        <p:nvPicPr>
          <p:cNvPr id="10" name="Picture 4" descr="Blocked pi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78876"/>
            <a:ext cx="3071414" cy="2195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714731" y="1047750"/>
            <a:ext cx="33909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The </a:t>
            </a:r>
            <a:r>
              <a:rPr lang="en-US" sz="1800" dirty="0" err="1">
                <a:solidFill>
                  <a:srgbClr val="FFFF00"/>
                </a:solidFill>
                <a:latin typeface="Calibri" panose="020F0502020204030204" pitchFamily="34" charset="0"/>
              </a:rPr>
              <a:t>Jetter</a:t>
            </a: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 crew uses high pressure water to dislodge debris, sediment and other materials that may be blocking a pipe.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00200" y="307595"/>
            <a:ext cx="6095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DRAINAGE MAINTENANCE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01140" y="171450"/>
            <a:ext cx="6172200" cy="6858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800" b="1" dirty="0">
                <a:solidFill>
                  <a:srgbClr val="FFFF00"/>
                </a:solidFill>
                <a:latin typeface="Calibri" panose="020F0502020204030204" pitchFamily="34" charset="0"/>
              </a:rPr>
              <a:t>DRAINAGE MAINTENANCE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876550"/>
            <a:ext cx="2968169" cy="1729113"/>
          </a:xfrm>
          <a:prstGeom prst="rect">
            <a:avLst/>
          </a:prstGeom>
        </p:spPr>
      </p:pic>
      <p:pic>
        <p:nvPicPr>
          <p:cNvPr id="77828" name="Picture 4" descr="Broken gra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343150"/>
            <a:ext cx="2994045" cy="2630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5" descr="Broken sla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824713"/>
            <a:ext cx="2736950" cy="243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0318" y="892903"/>
            <a:ext cx="3762681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buClr>
                <a:srgbClr val="FF0000"/>
              </a:buClr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The Slab/Grate crew replaces: 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Broken and missing concrete slabs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Metal grates </a:t>
            </a:r>
          </a:p>
          <a:p>
            <a:pPr marL="285750" indent="-285750">
              <a:spcAft>
                <a:spcPts val="1200"/>
              </a:spcAft>
              <a:buClr>
                <a:srgbClr val="FFFF0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Manhole covers </a:t>
            </a:r>
          </a:p>
          <a:p>
            <a:pPr>
              <a:buClr>
                <a:srgbClr val="FF0000"/>
              </a:buClr>
            </a:pPr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57150"/>
            <a:ext cx="6743700" cy="10287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Street repair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57200" y="743329"/>
            <a:ext cx="449579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Street Cut Repair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This crew travels throughout the city and county repairing cuts in the asphalt made 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due to repair or install of utilities</a:t>
            </a: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.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" name="TextBox 6"/>
          <p:cNvSpPr txBox="1"/>
          <p:nvPr/>
        </p:nvSpPr>
        <p:spPr>
          <a:xfrm>
            <a:off x="457201" y="2294825"/>
            <a:ext cx="44957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Pothole Repair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FF00"/>
                </a:solidFill>
                <a:latin typeface="Calibri" panose="020F0502020204030204" pitchFamily="34" charset="0"/>
              </a:rPr>
              <a:t>This crew travels throughout the city and repairs potholes on city maintained streets.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6" name="Picture 4" descr="Pot 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3609" y="2443493"/>
            <a:ext cx="3086231" cy="198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Street cut repai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853327"/>
            <a:ext cx="3435050" cy="145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2" y="3437669"/>
            <a:ext cx="4495798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FF00"/>
                </a:solidFill>
                <a:latin typeface="Calibri" panose="020F0502020204030204" pitchFamily="34" charset="0"/>
              </a:rPr>
              <a:t>Base Repair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This crew excavates and places new asphalt on city maintained streets that have subgrade failure.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476954027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57150"/>
            <a:ext cx="6743700" cy="102870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Sidewalk and </a:t>
            </a:r>
            <a:b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</a:b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Curb &amp; Gutter Policy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14400" y="1177734"/>
            <a:ext cx="35814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The Streets Division will install or replace sidewalk at the property owners request if the property owner agrees to pay 1/3 of the cost which is $54/square yard.</a:t>
            </a:r>
          </a:p>
          <a:p>
            <a:endParaRPr lang="en-US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The Streets Division will install or replace concrete curb and gutter at the property owners request if the property owner agrees to pay $25/lineal foot.</a:t>
            </a:r>
          </a:p>
          <a:p>
            <a:pPr marL="600075" lvl="1" indent="-257175">
              <a:buClr>
                <a:srgbClr val="FFFF00"/>
              </a:buClr>
              <a:buSzPct val="80000"/>
              <a:buFont typeface="Wingdings" panose="05000000000000000000" pitchFamily="2" charset="2"/>
              <a:buChar char="§"/>
            </a:pPr>
            <a:endParaRPr lang="en-US" sz="1800" dirty="0">
              <a:solidFill>
                <a:srgbClr val="FFFF00"/>
              </a:solidFill>
              <a:latin typeface="Calibri" panose="020F0502020204030204" pitchFamily="34" charset="0"/>
            </a:endParaRPr>
          </a:p>
          <a:p>
            <a:pPr marL="600075" lvl="1" indent="-257175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352550"/>
            <a:ext cx="3687487" cy="2765616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1314450" y="114300"/>
            <a:ext cx="6572250" cy="62865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en-US" sz="2700" b="1" dirty="0">
                <a:solidFill>
                  <a:srgbClr val="FFFF00"/>
                </a:solidFill>
                <a:latin typeface="Calibri" panose="020F0502020204030204" pitchFamily="34" charset="0"/>
              </a:rPr>
              <a:t>STREETS DIVISION Paving Policy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000" y="590550"/>
            <a:ext cx="6000750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Repaving schedule: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Streets and roadways given fresh pavement in periodic intervals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Road may be milled down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Utility structures adjusted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Manholes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Valve boxes</a:t>
            </a:r>
          </a:p>
          <a:p>
            <a:pPr marL="1200150" lvl="2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Curb grates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Asphalt gravel treatment applied to seal the old street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Paving with a smooth layer of asphalt to finish the surface  </a:t>
            </a:r>
          </a:p>
          <a:p>
            <a:pPr marL="742950" lvl="1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</a:rPr>
              <a:t>The entire process takes approximately 2-weeks to complete depending on weather events, location, project size, etc.</a:t>
            </a:r>
          </a:p>
        </p:txBody>
      </p:sp>
      <p:pic>
        <p:nvPicPr>
          <p:cNvPr id="5" name="Picture 4" descr="Paving cre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888777"/>
            <a:ext cx="3276600" cy="1936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4986</TotalTime>
  <Words>1223</Words>
  <Application>Microsoft Macintosh PowerPoint</Application>
  <PresentationFormat>On-screen Show (16:9)</PresentationFormat>
  <Paragraphs>209</Paragraphs>
  <Slides>31</Slides>
  <Notes>13</Notes>
  <HiddenSlides>1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Calibri</vt:lpstr>
      <vt:lpstr>Century Gothic</vt:lpstr>
      <vt:lpstr>Times New Roman</vt:lpstr>
      <vt:lpstr>Wingdings</vt:lpstr>
      <vt:lpstr>Wingdings 3</vt:lpstr>
      <vt:lpstr>Slice</vt:lpstr>
      <vt:lpstr>Field  Operations</vt:lpstr>
      <vt:lpstr>PowerPoint Presentation</vt:lpstr>
      <vt:lpstr>Streets Division</vt:lpstr>
      <vt:lpstr>Drainage Maintenance</vt:lpstr>
      <vt:lpstr>PowerPoint Presentation</vt:lpstr>
      <vt:lpstr>DRAINAGE MAINTENANCE</vt:lpstr>
      <vt:lpstr>Street repair</vt:lpstr>
      <vt:lpstr>Sidewalk and  Curb &amp; Gutter Policy</vt:lpstr>
      <vt:lpstr>STREETS DIVISION Paving Policy</vt:lpstr>
      <vt:lpstr>Snow &amp; Ice Policy</vt:lpstr>
      <vt:lpstr>Snow Route Map</vt:lpstr>
      <vt:lpstr>Snow &amp; Ice Operations</vt:lpstr>
      <vt:lpstr>STORMWATER AND EROSION CONTROL DIVISIONS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Storm Drainage Improvements on Private Property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Winston-Salem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Winston-Salem University</dc:title>
  <dc:creator>joycew</dc:creator>
  <cp:lastModifiedBy>Beauclair, Kinsey Catheryn</cp:lastModifiedBy>
  <cp:revision>334</cp:revision>
  <cp:lastPrinted>2018-03-07T13:17:00Z</cp:lastPrinted>
  <dcterms:created xsi:type="dcterms:W3CDTF">2003-09-10T15:45:33Z</dcterms:created>
  <dcterms:modified xsi:type="dcterms:W3CDTF">2023-05-23T13:44:23Z</dcterms:modified>
</cp:coreProperties>
</file>