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51" r:id="rId2"/>
    <p:sldMasterId id="214748376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5" r:id="rId5"/>
    <p:sldId id="275" r:id="rId6"/>
    <p:sldId id="257" r:id="rId7"/>
    <p:sldId id="260" r:id="rId8"/>
    <p:sldId id="276" r:id="rId9"/>
    <p:sldId id="259" r:id="rId10"/>
    <p:sldId id="273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 autoAdjust="0"/>
    <p:restoredTop sz="95482" autoAdjust="0"/>
  </p:normalViewPr>
  <p:slideViewPr>
    <p:cSldViewPr snapToGrid="0">
      <p:cViewPr varScale="1">
        <p:scale>
          <a:sx n="107" d="100"/>
          <a:sy n="107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76C96EA-6F9C-41E9-B6BC-E1640FE79BDF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A6C209F-7D2B-4B1D-9EDC-FDAE3E149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5FEC053-F9A5-4F84-9847-B00DBC8D4EDA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8983191-0153-4F35-B21C-9A810F6C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83191-0153-4F35-B21C-9A810F6CB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may appoint and remove departmental heads.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drafts and proposes a budget to city council.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possesses veto or line-item veto power.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officially represents the city on the state, national and international levels.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exercises oversight of the city’s day-to-day operations.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enforces city laws and ordinances.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mayor is not a member of city council.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83191-0153-4F35-B21C-9A810F6CB2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6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83191-0153-4F35-B21C-9A810F6CB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338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78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16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0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9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3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06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27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27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84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70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60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4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66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889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690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4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55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5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83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110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06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5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7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77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3009900" y="3390900"/>
            <a:ext cx="6477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6629400"/>
            <a:ext cx="792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5981700" y="3086100"/>
            <a:ext cx="586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152400"/>
            <a:ext cx="868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D759-6437-48AB-A29D-2BAF7BBB0355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DB22-A2BA-4396-818C-38F93400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C045-58EE-4A69-AFA8-44907C39C9B3}" type="datetimeFigureOut">
              <a:rPr lang="en-US" smtClean="0"/>
              <a:pPr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D18C-A6AE-4727-9988-10983349B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65127"/>
            <a:ext cx="9144000" cy="1325563"/>
          </a:xfrm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City of Winston-Salem </a:t>
            </a:r>
            <a:br>
              <a:rPr lang="en-US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Government 101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15" y="2404890"/>
            <a:ext cx="2857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60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44739" y="2004497"/>
            <a:ext cx="78867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Chief Elected Official</a:t>
            </a:r>
          </a:p>
          <a:p>
            <a:pPr lvl="1"/>
            <a:r>
              <a:rPr lang="en-US" dirty="0"/>
              <a:t>Mayor</a:t>
            </a:r>
          </a:p>
          <a:p>
            <a:r>
              <a:rPr lang="en-US" dirty="0"/>
              <a:t> Form of Government</a:t>
            </a:r>
          </a:p>
          <a:p>
            <a:pPr lvl="1"/>
            <a:r>
              <a:rPr lang="en-US" dirty="0"/>
              <a:t>Council - Manager</a:t>
            </a:r>
          </a:p>
          <a:p>
            <a:r>
              <a:rPr lang="en-US" dirty="0"/>
              <a:t>Governing Body</a:t>
            </a:r>
          </a:p>
          <a:p>
            <a:pPr lvl="1"/>
            <a:r>
              <a:rPr lang="en-US" dirty="0"/>
              <a:t>City Council</a:t>
            </a:r>
          </a:p>
          <a:p>
            <a:r>
              <a:rPr lang="en-US" dirty="0"/>
              <a:t>Council Size</a:t>
            </a:r>
          </a:p>
          <a:p>
            <a:pPr lvl="1"/>
            <a:r>
              <a:rPr lang="en-US" dirty="0"/>
              <a:t>Eight Members</a:t>
            </a:r>
          </a:p>
          <a:p>
            <a:pPr lvl="2"/>
            <a:r>
              <a:rPr lang="en-US" dirty="0"/>
              <a:t>partisan elections</a:t>
            </a:r>
          </a:p>
          <a:p>
            <a:pPr lvl="2"/>
            <a:r>
              <a:rPr lang="en-US" dirty="0"/>
              <a:t>by ward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8048" y="2828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Winston-Salem City Government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9377" y="247898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D22EF-1E09-4D74-B99A-84820C921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9557"/>
            <a:ext cx="3719788" cy="48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94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44739" y="1690690"/>
            <a:ext cx="7886700" cy="516730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 </a:t>
            </a:r>
            <a:r>
              <a:rPr lang="en-US" sz="3600" dirty="0">
                <a:solidFill>
                  <a:prstClr val="white"/>
                </a:solidFill>
              </a:rPr>
              <a:t>Council-Manager</a:t>
            </a:r>
          </a:p>
          <a:p>
            <a:pPr lvl="1"/>
            <a:r>
              <a:rPr lang="en-US" sz="3200" dirty="0">
                <a:solidFill>
                  <a:prstClr val="white"/>
                </a:solidFill>
              </a:rPr>
              <a:t>Manager hired by Council</a:t>
            </a:r>
          </a:p>
          <a:p>
            <a:pPr lvl="1"/>
            <a:r>
              <a:rPr lang="en-US" sz="3200" dirty="0">
                <a:solidFill>
                  <a:prstClr val="white"/>
                </a:solidFill>
              </a:rPr>
              <a:t>Manager controls day to day operations</a:t>
            </a:r>
          </a:p>
          <a:p>
            <a:pPr lvl="1"/>
            <a:r>
              <a:rPr lang="en-US" sz="3200" dirty="0">
                <a:solidFill>
                  <a:prstClr val="white"/>
                </a:solidFill>
              </a:rPr>
              <a:t>Most common in cities with populations over 100,000</a:t>
            </a:r>
          </a:p>
          <a:p>
            <a:pPr marL="0" indent="0">
              <a:buNone/>
            </a:pPr>
            <a:endParaRPr lang="en-US" dirty="0">
              <a:solidFill>
                <a:prstClr val="white"/>
              </a:solidFill>
            </a:endParaRPr>
          </a:p>
          <a:p>
            <a:r>
              <a:rPr lang="en-US" sz="3900" dirty="0">
                <a:solidFill>
                  <a:prstClr val="white"/>
                </a:solidFill>
              </a:rPr>
              <a:t>Strong Mayor – Council</a:t>
            </a:r>
          </a:p>
          <a:p>
            <a:pPr lvl="1"/>
            <a:r>
              <a:rPr lang="en-US" sz="3500" dirty="0">
                <a:solidFill>
                  <a:prstClr val="white"/>
                </a:solidFill>
              </a:rPr>
              <a:t>Mayor controls how city operates, can hire and fire personnel.</a:t>
            </a:r>
          </a:p>
          <a:p>
            <a:pPr lvl="1"/>
            <a:r>
              <a:rPr lang="en-US" sz="3500" dirty="0">
                <a:solidFill>
                  <a:prstClr val="white"/>
                </a:solidFill>
              </a:rPr>
              <a:t>Second most popular form of government.</a:t>
            </a:r>
          </a:p>
          <a:p>
            <a:pPr lvl="1"/>
            <a:r>
              <a:rPr lang="en-US" sz="3500" dirty="0">
                <a:solidFill>
                  <a:prstClr val="white"/>
                </a:solidFill>
              </a:rPr>
              <a:t>Usually found in older, larger cities.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Forms of Municipal Government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7908" y="247900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16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35956" y="1017565"/>
            <a:ext cx="2359378" cy="142240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glow rad="139700">
                    <a:schemeClr val="bg1">
                      <a:alpha val="7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2921" y="3031527"/>
            <a:ext cx="2370665" cy="1027288"/>
          </a:xfrm>
          <a:prstGeom prst="rect">
            <a:avLst/>
          </a:prstGeom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9284" y="2802459"/>
            <a:ext cx="2232377" cy="1450622"/>
          </a:xfrm>
          <a:prstGeom prst="rect">
            <a:avLst/>
          </a:prstGeom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CITY COUNCIL</a:t>
            </a:r>
          </a:p>
          <a:p>
            <a:pPr algn="ctr"/>
            <a:r>
              <a:rPr lang="en-US" dirty="0"/>
              <a:t>(makes policy)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2074" y="4819177"/>
            <a:ext cx="2603561" cy="1604652"/>
          </a:xfrm>
          <a:prstGeom prst="rect">
            <a:avLst/>
          </a:prstGeom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CITY MANAGER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6144" y="4804065"/>
            <a:ext cx="2838699" cy="1604652"/>
          </a:xfrm>
          <a:prstGeom prst="rect">
            <a:avLst/>
          </a:prstGeom>
          <a:ln w="2857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HEADS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(carry out policy)</a:t>
            </a:r>
          </a:p>
        </p:txBody>
      </p:sp>
      <p:sp>
        <p:nvSpPr>
          <p:cNvPr id="16" name="Down Arrow 15"/>
          <p:cNvSpPr/>
          <p:nvPr/>
        </p:nvSpPr>
        <p:spPr>
          <a:xfrm rot="20213812">
            <a:off x="4772848" y="2223049"/>
            <a:ext cx="505439" cy="103971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2543123">
            <a:off x="4318936" y="3981807"/>
            <a:ext cx="548433" cy="120679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54234" y="4932084"/>
            <a:ext cx="505439" cy="121642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580311">
            <a:off x="4012102" y="2224208"/>
            <a:ext cx="505439" cy="107429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8048" y="-332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Council-Manager Form of Government</a:t>
            </a:r>
          </a:p>
        </p:txBody>
      </p:sp>
      <p:sp>
        <p:nvSpPr>
          <p:cNvPr id="22" name="TextBox 21"/>
          <p:cNvSpPr txBox="1"/>
          <p:nvPr/>
        </p:nvSpPr>
        <p:spPr>
          <a:xfrm rot="4033671">
            <a:off x="4597960" y="2526731"/>
            <a:ext cx="83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ELECT</a:t>
            </a:r>
          </a:p>
        </p:txBody>
      </p:sp>
      <p:sp>
        <p:nvSpPr>
          <p:cNvPr id="23" name="TextBox 22"/>
          <p:cNvSpPr txBox="1"/>
          <p:nvPr/>
        </p:nvSpPr>
        <p:spPr>
          <a:xfrm rot="18689189">
            <a:off x="4241466" y="4293912"/>
            <a:ext cx="83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HIRES</a:t>
            </a:r>
          </a:p>
        </p:txBody>
      </p:sp>
      <p:sp>
        <p:nvSpPr>
          <p:cNvPr id="25" name="TextBox 24"/>
          <p:cNvSpPr txBox="1"/>
          <p:nvPr/>
        </p:nvSpPr>
        <p:spPr>
          <a:xfrm rot="17831647">
            <a:off x="3888159" y="2465939"/>
            <a:ext cx="83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ELECT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0094" y="5350156"/>
            <a:ext cx="83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HIRES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08" y="247900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80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City of Winston-Salem Government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1" y="1578024"/>
            <a:ext cx="7886700" cy="520080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000" b="1" dirty="0"/>
              <a:t>Mayor’s Duties</a:t>
            </a:r>
            <a:br>
              <a:rPr lang="en-US" sz="2800" b="1" dirty="0"/>
            </a:br>
            <a:endParaRPr lang="en-US" dirty="0"/>
          </a:p>
          <a:p>
            <a:pPr lvl="2"/>
            <a:r>
              <a:rPr lang="en-US" sz="2600" dirty="0"/>
              <a:t>Presides over council meetings</a:t>
            </a:r>
            <a:br>
              <a:rPr lang="en-US" sz="2600" dirty="0"/>
            </a:br>
            <a:endParaRPr lang="en-US" sz="2600" dirty="0"/>
          </a:p>
          <a:p>
            <a:pPr lvl="2"/>
            <a:r>
              <a:rPr lang="en-US" sz="2600" dirty="0"/>
              <a:t>Votes only in case of a tie</a:t>
            </a:r>
            <a:br>
              <a:rPr lang="en-US" sz="2600" dirty="0"/>
            </a:br>
            <a:endParaRPr lang="en-US" sz="2600" dirty="0"/>
          </a:p>
          <a:p>
            <a:pPr lvl="2"/>
            <a:r>
              <a:rPr lang="en-US" sz="2600" dirty="0"/>
              <a:t>Nominates council members to </a:t>
            </a:r>
          </a:p>
          <a:p>
            <a:pPr marL="685800" lvl="2" indent="0">
              <a:buNone/>
            </a:pPr>
            <a:r>
              <a:rPr lang="en-US" sz="2600" dirty="0"/>
              <a:t>  chair or serve on committees </a:t>
            </a:r>
            <a:br>
              <a:rPr lang="en-US" sz="2600" dirty="0"/>
            </a:br>
            <a:endParaRPr lang="en-US" sz="2600" dirty="0"/>
          </a:p>
          <a:p>
            <a:pPr lvl="2"/>
            <a:r>
              <a:rPr lang="en-US" sz="2600" dirty="0"/>
              <a:t>Nominates citizens to serve on </a:t>
            </a:r>
            <a:br>
              <a:rPr lang="en-US" sz="2600" dirty="0"/>
            </a:br>
            <a:r>
              <a:rPr lang="en-US" sz="2600" dirty="0"/>
              <a:t>advisory boards or commissions</a:t>
            </a:r>
            <a:br>
              <a:rPr lang="en-US" sz="2600" dirty="0"/>
            </a:br>
            <a:endParaRPr lang="en-US" sz="2600" dirty="0"/>
          </a:p>
          <a:p>
            <a:pPr lvl="2"/>
            <a:r>
              <a:rPr lang="en-US" sz="2600" dirty="0"/>
              <a:t>Works with council to set policies</a:t>
            </a:r>
            <a:br>
              <a:rPr lang="en-US" sz="2600" dirty="0"/>
            </a:br>
            <a:endParaRPr lang="en-US" sz="2600" dirty="0"/>
          </a:p>
          <a:p>
            <a:pPr lvl="2"/>
            <a:r>
              <a:rPr lang="en-US" sz="2600" dirty="0"/>
              <a:t>Officially represents city</a:t>
            </a:r>
          </a:p>
          <a:p>
            <a:pPr lvl="2"/>
            <a:endParaRPr lang="en-US" sz="2600" dirty="0"/>
          </a:p>
          <a:p>
            <a:pPr lvl="2"/>
            <a:r>
              <a:rPr lang="en-US" sz="2600" dirty="0"/>
              <a:t>Declare a state of emergency</a:t>
            </a:r>
          </a:p>
          <a:p>
            <a:pPr marL="6858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46" y="2116851"/>
            <a:ext cx="3044745" cy="371745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/>
        </p:spPr>
      </p:pic>
      <p:cxnSp>
        <p:nvCxnSpPr>
          <p:cNvPr id="8" name="Straight Connector 7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9377" y="247898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04146" y="5871588"/>
            <a:ext cx="317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Mayor Allen Joines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63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City of Winston-Salem Government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11" y="1512711"/>
            <a:ext cx="7886700" cy="3342318"/>
          </a:xfrm>
        </p:spPr>
        <p:txBody>
          <a:bodyPr>
            <a:normAutofit/>
          </a:bodyPr>
          <a:lstStyle/>
          <a:p>
            <a:pPr lvl="1"/>
            <a:r>
              <a:rPr lang="en-US" sz="3000" b="1" dirty="0"/>
              <a:t>Mayor Pro Tempore Duties</a:t>
            </a:r>
            <a:br>
              <a:rPr lang="en-US" sz="2800" b="1" dirty="0"/>
            </a:br>
            <a:endParaRPr lang="en-US" dirty="0"/>
          </a:p>
          <a:p>
            <a:r>
              <a:rPr lang="en-US" dirty="0"/>
              <a:t>Elected by city council</a:t>
            </a:r>
          </a:p>
          <a:p>
            <a:r>
              <a:rPr lang="en-US" dirty="0"/>
              <a:t>In the absence of the mayor, the mayor pro</a:t>
            </a:r>
            <a:br>
              <a:rPr lang="en-US" dirty="0"/>
            </a:br>
            <a:r>
              <a:rPr lang="en-US" dirty="0"/>
              <a:t> tempore will preside over council meetings</a:t>
            </a:r>
          </a:p>
          <a:p>
            <a:r>
              <a:rPr lang="en-US" dirty="0"/>
              <a:t>If the mayor becomes incapacitated, the mayor </a:t>
            </a:r>
            <a:br>
              <a:rPr lang="en-US" dirty="0"/>
            </a:br>
            <a:r>
              <a:rPr lang="en-US" dirty="0"/>
              <a:t>pro tempore will act on his/her behalf.</a:t>
            </a:r>
          </a:p>
          <a:p>
            <a:r>
              <a:rPr lang="en-US" dirty="0"/>
              <a:t>May appoint members to a board or commission</a:t>
            </a:r>
          </a:p>
          <a:p>
            <a:endParaRPr lang="en-US" sz="2600" dirty="0"/>
          </a:p>
          <a:p>
            <a:pPr marL="6858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9377" y="247898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08" y="1676908"/>
            <a:ext cx="2385742" cy="2982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9608" y="4659086"/>
            <a:ext cx="238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Mayor pro tempore Denise D. Adams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45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0" y="5175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City of Winston-Salem Government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0446"/>
            <a:ext cx="7886700" cy="4853304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City Council’s Duties</a:t>
            </a:r>
          </a:p>
          <a:p>
            <a:pPr lvl="2"/>
            <a:r>
              <a:rPr lang="en-US" sz="2400" dirty="0"/>
              <a:t>Review and approve the annual budget;</a:t>
            </a:r>
          </a:p>
          <a:p>
            <a:pPr lvl="2"/>
            <a:r>
              <a:rPr lang="en-US" sz="2400" dirty="0"/>
              <a:t>Serve on committees-Public Works, Public Safety, Finance, and General Government;</a:t>
            </a:r>
          </a:p>
          <a:p>
            <a:pPr lvl="2"/>
            <a:r>
              <a:rPr lang="en-US" sz="2400" dirty="0"/>
              <a:t>Establish long- and short-term objectives and priorities;</a:t>
            </a:r>
          </a:p>
          <a:p>
            <a:pPr lvl="2"/>
            <a:r>
              <a:rPr lang="en-US" sz="2400" dirty="0"/>
              <a:t>Establish tax rates;</a:t>
            </a:r>
          </a:p>
          <a:p>
            <a:pPr lvl="2"/>
            <a:r>
              <a:rPr lang="en-US" sz="2400" dirty="0"/>
              <a:t>Pass ordinances and resolutions;</a:t>
            </a:r>
          </a:p>
          <a:p>
            <a:pPr lvl="2"/>
            <a:r>
              <a:rPr lang="en-US" sz="2400" dirty="0"/>
              <a:t>Regulate land use through zoning laws;</a:t>
            </a:r>
          </a:p>
          <a:p>
            <a:pPr lvl="2"/>
            <a:r>
              <a:rPr lang="en-US" sz="2400" dirty="0"/>
              <a:t>Exercise the power of eminent domain;</a:t>
            </a:r>
          </a:p>
          <a:p>
            <a:pPr lvl="2"/>
            <a:r>
              <a:rPr lang="en-US" sz="2400" dirty="0"/>
              <a:t>Respond to constituent needs and complaints</a:t>
            </a:r>
          </a:p>
          <a:p>
            <a:pPr lvl="2"/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9377" y="247898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913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glow rad="38100">
                    <a:schemeClr val="bg1">
                      <a:alpha val="29000"/>
                    </a:schemeClr>
                  </a:glow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City of Winston-Salem Government Duties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65710" y="1670760"/>
            <a:ext cx="7886700" cy="4433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sz="3200" b="1" dirty="0"/>
              <a:t>City Manager Duties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sz="2800" dirty="0"/>
              <a:t>Hired by City Council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Oversees implementation </a:t>
            </a:r>
            <a:br>
              <a:rPr lang="en-US" sz="2800" dirty="0"/>
            </a:br>
            <a:r>
              <a:rPr lang="en-US" sz="2800" dirty="0"/>
              <a:t>of policies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Manages day-to-day operations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233723"/>
            <a:ext cx="2387600" cy="2982882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57908" y="247898"/>
            <a:ext cx="8561808" cy="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19716" y="247898"/>
            <a:ext cx="0" cy="6375640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9377" y="247898"/>
            <a:ext cx="0" cy="5754315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052" y="6623538"/>
            <a:ext cx="8096664" cy="13437"/>
          </a:xfrm>
          <a:prstGeom prst="line">
            <a:avLst/>
          </a:prstGeom>
          <a:ln w="57150" cap="sq" cmpd="sng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1966"/>
            <a:ext cx="856034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50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" y="6001966"/>
            <a:ext cx="856034" cy="85603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45D0898-DF1E-4838-A853-2742B9EBF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7" y="0"/>
            <a:ext cx="854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37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FF657FE-675D-4952-897C-6E8A335A1A83}" vid="{B25D3393-798A-4A73-81DD-826D4905BA0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2978</TotalTime>
  <Words>408</Words>
  <Application>Microsoft Macintosh PowerPoint</Application>
  <PresentationFormat>On-screen Show (4:3)</PresentationFormat>
  <Paragraphs>84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Theme2</vt:lpstr>
      <vt:lpstr>1_Office Theme</vt:lpstr>
      <vt:lpstr>Theme4</vt:lpstr>
      <vt:lpstr>City of Winston-Salem  Government 101</vt:lpstr>
      <vt:lpstr>Winston-Salem City Government</vt:lpstr>
      <vt:lpstr>Forms of Municipal Government</vt:lpstr>
      <vt:lpstr>Council-Manager Form of Government</vt:lpstr>
      <vt:lpstr>City of Winston-Salem Government Duties</vt:lpstr>
      <vt:lpstr>City of Winston-Salem Government Duties</vt:lpstr>
      <vt:lpstr>City of Winston-Salem Government Duties</vt:lpstr>
      <vt:lpstr>City of Winston-Salem Government Duties</vt:lpstr>
      <vt:lpstr>PowerPoint Presentation</vt:lpstr>
    </vt:vector>
  </TitlesOfParts>
  <Company>City of Winston Salem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Spainhour</dc:creator>
  <cp:lastModifiedBy>Beauclair, Kinsey Catheryn</cp:lastModifiedBy>
  <cp:revision>102</cp:revision>
  <cp:lastPrinted>2020-10-28T19:03:43Z</cp:lastPrinted>
  <dcterms:created xsi:type="dcterms:W3CDTF">2016-01-13T20:36:01Z</dcterms:created>
  <dcterms:modified xsi:type="dcterms:W3CDTF">2023-05-23T13:24:15Z</dcterms:modified>
</cp:coreProperties>
</file>