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107" d="100"/>
          <a:sy n="107" d="100"/>
        </p:scale>
        <p:origin x="736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C2C4-F7AF-47BA-81CC-029E6476B25B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6C74-19D0-41D1-91DF-EFD81409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6C74-19D0-41D1-91DF-EFD8140981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B5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6801"/>
                </a:lnTo>
                <a:lnTo>
                  <a:pt x="12192000" y="668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2692" y="4139183"/>
            <a:ext cx="3334511" cy="248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7952" y="2442971"/>
            <a:ext cx="2506979" cy="195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08347" y="4302251"/>
            <a:ext cx="4333887" cy="2274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19828" y="2407920"/>
            <a:ext cx="3509771" cy="1687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8286" y="874217"/>
            <a:ext cx="1015542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heavy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B5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6801"/>
                </a:lnTo>
                <a:lnTo>
                  <a:pt x="12192000" y="668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286" y="260856"/>
            <a:ext cx="10155427" cy="1380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heavy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341" y="1808529"/>
            <a:ext cx="10053317" cy="384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47144" y="6567423"/>
            <a:ext cx="21335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431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431" y="457200"/>
                  </a:lnTo>
                  <a:lnTo>
                    <a:pt x="12188431" y="0"/>
                  </a:lnTo>
                  <a:close/>
                </a:path>
              </a:pathLst>
            </a:custGeom>
            <a:solidFill>
              <a:srgbClr val="BB5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8825" cy="64135"/>
            </a:xfrm>
            <a:custGeom>
              <a:avLst/>
              <a:gdLst/>
              <a:ahLst/>
              <a:cxnLst/>
              <a:rect l="l" t="t" r="r" b="b"/>
              <a:pathLst>
                <a:path w="12188825" h="64135">
                  <a:moveTo>
                    <a:pt x="12188444" y="0"/>
                  </a:moveTo>
                  <a:lnTo>
                    <a:pt x="0" y="0"/>
                  </a:lnTo>
                  <a:lnTo>
                    <a:pt x="0" y="63880"/>
                  </a:lnTo>
                  <a:lnTo>
                    <a:pt x="12188444" y="63880"/>
                  </a:lnTo>
                  <a:lnTo>
                    <a:pt x="12188444" y="0"/>
                  </a:lnTo>
                  <a:close/>
                </a:path>
              </a:pathLst>
            </a:custGeom>
            <a:solidFill>
              <a:srgbClr val="E2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53867" y="1008074"/>
            <a:ext cx="7735570" cy="302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algn="ctr">
              <a:lnSpc>
                <a:spcPts val="10430"/>
              </a:lnSpc>
              <a:spcBef>
                <a:spcPts val="95"/>
              </a:spcBef>
            </a:pPr>
            <a:r>
              <a:rPr sz="8800" u="none" spc="-65" dirty="0">
                <a:solidFill>
                  <a:srgbClr val="242424"/>
                </a:solidFill>
              </a:rPr>
              <a:t>WELCOME</a:t>
            </a:r>
            <a:endParaRPr sz="8800"/>
          </a:p>
          <a:p>
            <a:pPr marL="12700" marR="5080" indent="3545840">
              <a:lnSpc>
                <a:spcPts val="6100"/>
              </a:lnSpc>
              <a:spcBef>
                <a:spcPts val="990"/>
              </a:spcBef>
            </a:pPr>
            <a:r>
              <a:rPr sz="6000" u="none" spc="-125" dirty="0">
                <a:solidFill>
                  <a:srgbClr val="242424"/>
                </a:solidFill>
              </a:rPr>
              <a:t>to  </a:t>
            </a:r>
            <a:r>
              <a:rPr sz="6000" u="none" spc="-45" dirty="0">
                <a:solidFill>
                  <a:srgbClr val="242424"/>
                </a:solidFill>
              </a:rPr>
              <a:t>Community</a:t>
            </a:r>
            <a:r>
              <a:rPr sz="6000" u="none" spc="-285" dirty="0">
                <a:solidFill>
                  <a:srgbClr val="242424"/>
                </a:solidFill>
              </a:rPr>
              <a:t> </a:t>
            </a:r>
            <a:r>
              <a:rPr sz="6000" u="none" spc="-65" dirty="0">
                <a:solidFill>
                  <a:srgbClr val="242424"/>
                </a:solidFill>
              </a:rPr>
              <a:t>Development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3334511" y="4457700"/>
            <a:ext cx="5733287" cy="130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641345"/>
            <a:ext cx="7601711" cy="4474463"/>
            <a:chOff x="4469891" y="1819655"/>
            <a:chExt cx="7601711" cy="4474463"/>
          </a:xfrm>
        </p:grpSpPr>
        <p:sp>
          <p:nvSpPr>
            <p:cNvPr id="3" name="object 3"/>
            <p:cNvSpPr/>
            <p:nvPr/>
          </p:nvSpPr>
          <p:spPr>
            <a:xfrm>
              <a:off x="4469891" y="1819655"/>
              <a:ext cx="3355847" cy="44744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7595" y="3381755"/>
              <a:ext cx="3874007" cy="2904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49868" y="3511300"/>
              <a:ext cx="932815" cy="704215"/>
            </a:xfrm>
            <a:custGeom>
              <a:avLst/>
              <a:gdLst/>
              <a:ahLst/>
              <a:cxnLst/>
              <a:rect l="l" t="t" r="r" b="b"/>
              <a:pathLst>
                <a:path w="932815" h="704214">
                  <a:moveTo>
                    <a:pt x="0" y="175983"/>
                  </a:moveTo>
                  <a:lnTo>
                    <a:pt x="580567" y="175983"/>
                  </a:lnTo>
                  <a:lnTo>
                    <a:pt x="580567" y="0"/>
                  </a:lnTo>
                  <a:lnTo>
                    <a:pt x="932561" y="351980"/>
                  </a:lnTo>
                  <a:lnTo>
                    <a:pt x="580567" y="703960"/>
                  </a:lnTo>
                  <a:lnTo>
                    <a:pt x="580567" y="527964"/>
                  </a:lnTo>
                  <a:lnTo>
                    <a:pt x="0" y="527964"/>
                  </a:lnTo>
                  <a:lnTo>
                    <a:pt x="0" y="175983"/>
                  </a:lnTo>
                  <a:close/>
                </a:path>
              </a:pathLst>
            </a:custGeom>
            <a:ln w="15240">
              <a:solidFill>
                <a:srgbClr val="A75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60" dirty="0"/>
              <a:t>Examples </a:t>
            </a:r>
            <a:r>
              <a:rPr spc="-15" dirty="0"/>
              <a:t>of </a:t>
            </a:r>
            <a:r>
              <a:rPr spc="-45" dirty="0"/>
              <a:t>housing</a:t>
            </a:r>
            <a:r>
              <a:rPr spc="-295" dirty="0"/>
              <a:t> </a:t>
            </a:r>
            <a:r>
              <a:rPr spc="-50" dirty="0"/>
              <a:t>violations:	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48881" y="1580189"/>
            <a:ext cx="3729230" cy="1558483"/>
            <a:chOff x="-268875" y="1992012"/>
            <a:chExt cx="3874007" cy="1636016"/>
          </a:xfrm>
        </p:grpSpPr>
        <p:sp>
          <p:nvSpPr>
            <p:cNvPr id="9" name="object 9"/>
            <p:cNvSpPr/>
            <p:nvPr/>
          </p:nvSpPr>
          <p:spPr>
            <a:xfrm>
              <a:off x="-268875" y="1992012"/>
              <a:ext cx="3874007" cy="1636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16" y="2481065"/>
              <a:ext cx="822960" cy="704215"/>
            </a:xfrm>
            <a:custGeom>
              <a:avLst/>
              <a:gdLst/>
              <a:ahLst/>
              <a:cxnLst/>
              <a:rect l="l" t="t" r="r" b="b"/>
              <a:pathLst>
                <a:path w="822960" h="704214">
                  <a:moveTo>
                    <a:pt x="0" y="175996"/>
                  </a:moveTo>
                  <a:lnTo>
                    <a:pt x="470916" y="175996"/>
                  </a:lnTo>
                  <a:lnTo>
                    <a:pt x="470916" y="0"/>
                  </a:lnTo>
                  <a:lnTo>
                    <a:pt x="822960" y="351980"/>
                  </a:lnTo>
                  <a:lnTo>
                    <a:pt x="470916" y="703973"/>
                  </a:lnTo>
                  <a:lnTo>
                    <a:pt x="470916" y="527977"/>
                  </a:lnTo>
                  <a:lnTo>
                    <a:pt x="0" y="527977"/>
                  </a:lnTo>
                  <a:lnTo>
                    <a:pt x="0" y="175996"/>
                  </a:lnTo>
                  <a:close/>
                </a:path>
              </a:pathLst>
            </a:custGeom>
            <a:ln w="15240">
              <a:solidFill>
                <a:srgbClr val="A75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67640" marR="5080" indent="635">
              <a:lnSpc>
                <a:spcPts val="4910"/>
              </a:lnSpc>
              <a:spcBef>
                <a:spcPts val="969"/>
              </a:spcBef>
              <a:tabLst>
                <a:tab pos="10142220" algn="l"/>
              </a:tabLst>
            </a:pPr>
            <a:r>
              <a:rPr u="none" spc="-60" dirty="0"/>
              <a:t>Examples </a:t>
            </a:r>
            <a:r>
              <a:rPr u="none" spc="-15" dirty="0"/>
              <a:t>of </a:t>
            </a:r>
            <a:r>
              <a:rPr u="none" spc="-70" dirty="0"/>
              <a:t>environmental </a:t>
            </a:r>
            <a:r>
              <a:rPr u="none" spc="-50" dirty="0"/>
              <a:t>violations </a:t>
            </a:r>
            <a:r>
              <a:rPr u="none" dirty="0"/>
              <a:t>&amp;  </a:t>
            </a:r>
            <a:r>
              <a:rPr spc="-55" dirty="0"/>
              <a:t>illegal</a:t>
            </a:r>
            <a:r>
              <a:rPr spc="-265" dirty="0"/>
              <a:t> </a:t>
            </a:r>
            <a:r>
              <a:rPr spc="-45" dirty="0"/>
              <a:t>dumping:	</a:t>
            </a:r>
          </a:p>
        </p:txBody>
      </p:sp>
      <p:sp>
        <p:nvSpPr>
          <p:cNvPr id="4" name="object 4"/>
          <p:cNvSpPr/>
          <p:nvPr/>
        </p:nvSpPr>
        <p:spPr>
          <a:xfrm>
            <a:off x="1041146" y="1842516"/>
            <a:ext cx="4716780" cy="234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1850136"/>
            <a:ext cx="5089143" cy="2336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4200" y="4312411"/>
            <a:ext cx="4556759" cy="1985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510" y="826465"/>
            <a:ext cx="74999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45" dirty="0"/>
              <a:t>Housing </a:t>
            </a:r>
            <a:r>
              <a:rPr u="none" dirty="0"/>
              <a:t>&amp; </a:t>
            </a:r>
            <a:r>
              <a:rPr u="none" spc="-50" dirty="0"/>
              <a:t>Community</a:t>
            </a:r>
            <a:r>
              <a:rPr u="none" spc="-315" dirty="0"/>
              <a:t> </a:t>
            </a:r>
            <a:r>
              <a:rPr u="none" spc="-40" dirty="0"/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1" y="1863090"/>
            <a:ext cx="5345429" cy="377924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05740">
              <a:lnSpc>
                <a:spcPts val="2160"/>
              </a:lnSpc>
              <a:spcBef>
                <a:spcPts val="375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Coordinates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housing 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development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programs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under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Federal,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State,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local guidelines that benefit low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moderate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income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residents</a:t>
            </a:r>
            <a:endParaRPr sz="2000" dirty="0">
              <a:latin typeface="Calibri"/>
              <a:cs typeface="Calibri"/>
            </a:endParaRPr>
          </a:p>
          <a:p>
            <a:pPr marL="12700" marR="14604">
              <a:lnSpc>
                <a:spcPts val="2160"/>
              </a:lnSpc>
              <a:spcBef>
                <a:spcPts val="1405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Completes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submits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annual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reports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US  Department of Housing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Urban 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Development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 to ensure that funding going toward </a:t>
            </a:r>
            <a:endParaRPr sz="2000" dirty="0">
              <a:latin typeface="Calibri"/>
              <a:cs typeface="Calibri"/>
            </a:endParaRPr>
          </a:p>
          <a:p>
            <a:pPr marL="13335" marR="5080" indent="-635">
              <a:lnSpc>
                <a:spcPts val="2200"/>
              </a:lnSpc>
              <a:spcBef>
                <a:spcPts val="14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Funds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programs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ranging from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home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ownership  to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summer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youth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employment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Calibri"/>
              <a:cs typeface="Calibri"/>
            </a:endParaRPr>
          </a:p>
          <a:p>
            <a:pPr marL="13335" marR="622935" indent="-635" algn="just">
              <a:lnSpc>
                <a:spcPts val="2200"/>
              </a:lnSpc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This Division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also serves the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Homeless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assists agencies that serve the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homeless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population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937056"/>
            <a:ext cx="5032246" cy="335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67640" marR="5080" indent="635">
              <a:lnSpc>
                <a:spcPts val="4910"/>
              </a:lnSpc>
              <a:spcBef>
                <a:spcPts val="969"/>
              </a:spcBef>
              <a:tabLst>
                <a:tab pos="10142220" algn="l"/>
              </a:tabLst>
            </a:pPr>
            <a:r>
              <a:rPr u="none" spc="-60" dirty="0"/>
              <a:t>Examples </a:t>
            </a:r>
            <a:r>
              <a:rPr u="none" spc="-15" dirty="0"/>
              <a:t>of </a:t>
            </a:r>
            <a:r>
              <a:rPr u="none" dirty="0"/>
              <a:t>a </a:t>
            </a:r>
            <a:r>
              <a:rPr u="none" spc="-60" dirty="0"/>
              <a:t>multi-family </a:t>
            </a:r>
            <a:r>
              <a:rPr u="none" spc="-25" dirty="0"/>
              <a:t>and </a:t>
            </a:r>
            <a:r>
              <a:rPr u="none" spc="-45" dirty="0"/>
              <a:t>single  </a:t>
            </a:r>
            <a:r>
              <a:rPr spc="-55" dirty="0"/>
              <a:t>family</a:t>
            </a:r>
            <a:r>
              <a:rPr spc="-300" dirty="0"/>
              <a:t> </a:t>
            </a:r>
            <a:r>
              <a:rPr spc="-55" dirty="0"/>
              <a:t>project:	</a:t>
            </a:r>
          </a:p>
        </p:txBody>
      </p:sp>
      <p:sp>
        <p:nvSpPr>
          <p:cNvPr id="3" name="object 3"/>
          <p:cNvSpPr/>
          <p:nvPr/>
        </p:nvSpPr>
        <p:spPr>
          <a:xfrm>
            <a:off x="6408420" y="1816607"/>
            <a:ext cx="5579363" cy="418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8610" y="2065145"/>
            <a:ext cx="1353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Orchard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Creek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884" y="1816607"/>
            <a:ext cx="5865875" cy="409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84826" y="5483452"/>
            <a:ext cx="1866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North </a:t>
            </a:r>
            <a:r>
              <a:rPr sz="1800" b="1" dirty="0">
                <a:latin typeface="Calibri"/>
                <a:cs typeface="Calibri"/>
              </a:rPr>
              <a:t>Cherry</a:t>
            </a:r>
            <a:r>
              <a:rPr sz="1800" b="1" spc="-1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Street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60" dirty="0"/>
              <a:t>Examples </a:t>
            </a:r>
            <a:r>
              <a:rPr spc="-15" dirty="0"/>
              <a:t>of </a:t>
            </a:r>
            <a:r>
              <a:rPr spc="-60" dirty="0"/>
              <a:t>supportive </a:t>
            </a:r>
            <a:r>
              <a:rPr spc="-45" dirty="0"/>
              <a:t>housing</a:t>
            </a:r>
            <a:r>
              <a:rPr spc="-275" dirty="0"/>
              <a:t> </a:t>
            </a:r>
            <a:r>
              <a:rPr spc="-55" dirty="0"/>
              <a:t>project:	</a:t>
            </a:r>
          </a:p>
        </p:txBody>
      </p:sp>
      <p:sp>
        <p:nvSpPr>
          <p:cNvPr id="3" name="object 3"/>
          <p:cNvSpPr/>
          <p:nvPr/>
        </p:nvSpPr>
        <p:spPr>
          <a:xfrm>
            <a:off x="161544" y="1822704"/>
            <a:ext cx="5736335" cy="426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3744" y="1822704"/>
            <a:ext cx="5707379" cy="426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74622" y="2028571"/>
            <a:ext cx="89001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3384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757 </a:t>
            </a:r>
            <a:r>
              <a:rPr sz="1800" b="1" spc="-5" dirty="0">
                <a:latin typeface="Calibri"/>
                <a:cs typeface="Calibri"/>
              </a:rPr>
              <a:t>North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Apartments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</a:pPr>
            <a:r>
              <a:rPr sz="1800" b="1" spc="-10" dirty="0">
                <a:latin typeface="Calibri"/>
                <a:cs typeface="Calibri"/>
              </a:rPr>
              <a:t>Experiment </a:t>
            </a:r>
            <a:r>
              <a:rPr sz="1800" b="1" dirty="0">
                <a:latin typeface="Calibri"/>
                <a:cs typeface="Calibri"/>
              </a:rPr>
              <a:t>In Self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Reliance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31848"/>
            <a:ext cx="12192000" cy="5026660"/>
            <a:chOff x="0" y="1831848"/>
            <a:chExt cx="12192000" cy="5026660"/>
          </a:xfrm>
        </p:grpSpPr>
        <p:sp>
          <p:nvSpPr>
            <p:cNvPr id="3" name="object 3"/>
            <p:cNvSpPr/>
            <p:nvPr/>
          </p:nvSpPr>
          <p:spPr>
            <a:xfrm>
              <a:off x="204215" y="1831848"/>
              <a:ext cx="5788151" cy="4341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5040" y="2578608"/>
              <a:ext cx="5963411" cy="37383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68910" marR="5080">
              <a:lnSpc>
                <a:spcPts val="4910"/>
              </a:lnSpc>
              <a:spcBef>
                <a:spcPts val="969"/>
              </a:spcBef>
              <a:tabLst>
                <a:tab pos="10142220" algn="l"/>
              </a:tabLst>
            </a:pPr>
            <a:r>
              <a:rPr u="none" spc="-60" dirty="0"/>
              <a:t>Examples </a:t>
            </a:r>
            <a:r>
              <a:rPr u="none" spc="-15" dirty="0"/>
              <a:t>of </a:t>
            </a:r>
            <a:r>
              <a:rPr u="none" spc="-30" dirty="0"/>
              <a:t>short </a:t>
            </a:r>
            <a:r>
              <a:rPr u="none" dirty="0"/>
              <a:t>&amp; </a:t>
            </a:r>
            <a:r>
              <a:rPr u="none" spc="-30" dirty="0"/>
              <a:t>long </a:t>
            </a:r>
            <a:r>
              <a:rPr u="none" spc="-40" dirty="0"/>
              <a:t>term </a:t>
            </a:r>
            <a:r>
              <a:rPr u="none" spc="-45" dirty="0"/>
              <a:t>housing  </a:t>
            </a:r>
            <a:r>
              <a:rPr spc="-50" dirty="0"/>
              <a:t>for </a:t>
            </a:r>
            <a:r>
              <a:rPr spc="-30" dirty="0"/>
              <a:t>the</a:t>
            </a:r>
            <a:r>
              <a:rPr spc="-405" dirty="0"/>
              <a:t> </a:t>
            </a:r>
            <a:r>
              <a:rPr spc="-45" dirty="0"/>
              <a:t>homeless: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51914" y="1875788"/>
            <a:ext cx="197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Samaritan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Ministries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8606" y="5712967"/>
            <a:ext cx="322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Bethesda </a:t>
            </a:r>
            <a:r>
              <a:rPr sz="1800" b="1" spc="-20" dirty="0">
                <a:latin typeface="Calibri"/>
                <a:cs typeface="Calibri"/>
              </a:rPr>
              <a:t>Center for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Homeless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45" dirty="0"/>
              <a:t>Lending</a:t>
            </a:r>
            <a:r>
              <a:rPr spc="-215" dirty="0"/>
              <a:t> </a:t>
            </a:r>
            <a:r>
              <a:rPr spc="-35" dirty="0"/>
              <a:t>Services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3826" y="1786000"/>
            <a:ext cx="5024755" cy="340296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2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Provides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400" spc="-7" baseline="20833" dirty="0">
                <a:solidFill>
                  <a:srgbClr val="404040"/>
                </a:solidFill>
                <a:latin typeface="Calibri"/>
                <a:cs typeface="Calibri"/>
              </a:rPr>
              <a:t>st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-Time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Homebuyer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Assistance</a:t>
            </a:r>
            <a:endParaRPr sz="2400">
              <a:latin typeface="Calibri"/>
              <a:cs typeface="Calibri"/>
            </a:endParaRPr>
          </a:p>
          <a:p>
            <a:pPr marL="25400" marR="94615">
              <a:lnSpc>
                <a:spcPct val="90300"/>
              </a:lnSpc>
              <a:spcBef>
                <a:spcPts val="150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Provides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financial and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technical  assistance 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qualified owner</a:t>
            </a:r>
            <a:r>
              <a:rPr sz="24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occupants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investors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repair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substandard 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properties</a:t>
            </a:r>
            <a:endParaRPr sz="24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10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Emergency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Repair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Assistance</a:t>
            </a:r>
            <a:endParaRPr sz="2400">
              <a:latin typeface="Calibri"/>
              <a:cs typeface="Calibri"/>
            </a:endParaRPr>
          </a:p>
          <a:p>
            <a:pPr marL="25400" marR="35560">
              <a:lnSpc>
                <a:spcPts val="2600"/>
              </a:lnSpc>
              <a:spcBef>
                <a:spcPts val="143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Architectural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Barrier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Removal</a:t>
            </a:r>
            <a:r>
              <a:rPr sz="2400" spc="-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Assistance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(Handicap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Assistance)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624" y="2154935"/>
            <a:ext cx="5315711" cy="354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60" dirty="0"/>
              <a:t>Examples </a:t>
            </a:r>
            <a:r>
              <a:rPr spc="-15" dirty="0"/>
              <a:t>of </a:t>
            </a:r>
            <a:r>
              <a:rPr dirty="0"/>
              <a:t>a </a:t>
            </a:r>
            <a:r>
              <a:rPr spc="-60" dirty="0"/>
              <a:t>rehabilitated</a:t>
            </a:r>
            <a:r>
              <a:rPr spc="-500" dirty="0"/>
              <a:t> </a:t>
            </a:r>
            <a:r>
              <a:rPr spc="-30" dirty="0"/>
              <a:t>home:	</a:t>
            </a:r>
          </a:p>
        </p:txBody>
      </p:sp>
      <p:sp>
        <p:nvSpPr>
          <p:cNvPr id="3" name="object 3"/>
          <p:cNvSpPr/>
          <p:nvPr/>
        </p:nvSpPr>
        <p:spPr>
          <a:xfrm>
            <a:off x="1388363" y="1795272"/>
            <a:ext cx="2616707" cy="439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60" y="1795272"/>
            <a:ext cx="3489959" cy="4331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8548" y="5752591"/>
            <a:ext cx="64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7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r>
              <a:rPr dirty="0"/>
              <a:t>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8194" y="5567883"/>
            <a:ext cx="50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6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3599" y="3178555"/>
            <a:ext cx="17170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indent="-166370">
              <a:lnSpc>
                <a:spcPct val="100000"/>
              </a:lnSpc>
              <a:spcBef>
                <a:spcPts val="100"/>
              </a:spcBef>
              <a:buChar char="*"/>
              <a:tabLst>
                <a:tab pos="179070" algn="l"/>
              </a:tabLst>
            </a:pP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Windows</a:t>
            </a:r>
            <a:endParaRPr sz="1800">
              <a:latin typeface="Calibri"/>
              <a:cs typeface="Calibri"/>
            </a:endParaRPr>
          </a:p>
          <a:p>
            <a:pPr marL="178435" indent="-166370">
              <a:lnSpc>
                <a:spcPct val="100000"/>
              </a:lnSpc>
              <a:buChar char="*"/>
              <a:tabLst>
                <a:tab pos="179070" algn="l"/>
              </a:tabLst>
            </a:pP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20" dirty="0">
                <a:latin typeface="Calibri"/>
                <a:cs typeface="Calibri"/>
              </a:rPr>
              <a:t>Vinyl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37944"/>
            <a:ext cx="12192000" cy="5020310"/>
            <a:chOff x="0" y="1837944"/>
            <a:chExt cx="12192000" cy="5020310"/>
          </a:xfrm>
        </p:grpSpPr>
        <p:sp>
          <p:nvSpPr>
            <p:cNvPr id="3" name="object 3"/>
            <p:cNvSpPr/>
            <p:nvPr/>
          </p:nvSpPr>
          <p:spPr>
            <a:xfrm>
              <a:off x="5983224" y="1837944"/>
              <a:ext cx="5221223" cy="4469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1837944"/>
              <a:ext cx="4764023" cy="3060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60" dirty="0"/>
              <a:t>Examples </a:t>
            </a:r>
            <a:r>
              <a:rPr spc="-15" dirty="0"/>
              <a:t>of </a:t>
            </a:r>
            <a:r>
              <a:rPr dirty="0"/>
              <a:t>a </a:t>
            </a:r>
            <a:r>
              <a:rPr spc="-60" dirty="0"/>
              <a:t>rehabilitated</a:t>
            </a:r>
            <a:r>
              <a:rPr spc="-500" dirty="0"/>
              <a:t> </a:t>
            </a:r>
            <a:r>
              <a:rPr spc="-30" dirty="0"/>
              <a:t>home:	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r>
              <a:rPr dirty="0"/>
              <a:t>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7467" y="5833059"/>
            <a:ext cx="66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Af</a:t>
            </a:r>
            <a:r>
              <a:rPr sz="2400" b="1" spc="-7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7177" y="4417820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9564" y="4864786"/>
            <a:ext cx="11391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New:</a:t>
            </a:r>
            <a:endParaRPr sz="2400">
              <a:latin typeface="Calibri"/>
              <a:cs typeface="Calibri"/>
            </a:endParaRPr>
          </a:p>
          <a:p>
            <a:pPr marL="546100" indent="-4064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2400" dirty="0">
                <a:latin typeface="Calibri"/>
                <a:cs typeface="Calibri"/>
              </a:rPr>
              <a:t>Roof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6564" y="5596305"/>
            <a:ext cx="1376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sz="2400" spc="-5" dirty="0">
                <a:latin typeface="Calibri"/>
                <a:cs typeface="Calibri"/>
              </a:rPr>
              <a:t>Siding</a:t>
            </a:r>
            <a:endParaRPr sz="24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sz="2400" dirty="0">
                <a:latin typeface="Calibri"/>
                <a:cs typeface="Calibri"/>
              </a:rPr>
              <a:t>Railings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1734311"/>
            <a:ext cx="9966960" cy="4636770"/>
            <a:chOff x="1193291" y="1734311"/>
            <a:chExt cx="9966960" cy="463677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6282" y="1739645"/>
              <a:ext cx="0" cy="4631055"/>
            </a:xfrm>
            <a:custGeom>
              <a:avLst/>
              <a:gdLst/>
              <a:ahLst/>
              <a:cxnLst/>
              <a:rect l="l" t="t" r="r" b="b"/>
              <a:pathLst>
                <a:path h="4631055">
                  <a:moveTo>
                    <a:pt x="0" y="0"/>
                  </a:moveTo>
                  <a:lnTo>
                    <a:pt x="0" y="4631016"/>
                  </a:lnTo>
                </a:path>
              </a:pathLst>
            </a:custGeom>
            <a:ln w="28956">
              <a:solidFill>
                <a:srgbClr val="E2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5510" y="874217"/>
            <a:ext cx="8155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60" dirty="0"/>
              <a:t>Examples </a:t>
            </a:r>
            <a:r>
              <a:rPr u="none" spc="-15" dirty="0"/>
              <a:t>of </a:t>
            </a:r>
            <a:r>
              <a:rPr u="none" dirty="0"/>
              <a:t>a </a:t>
            </a:r>
            <a:r>
              <a:rPr u="none" spc="-60" dirty="0"/>
              <a:t>rehabilitated</a:t>
            </a:r>
            <a:r>
              <a:rPr u="none" spc="-484" dirty="0"/>
              <a:t> </a:t>
            </a:r>
            <a:r>
              <a:rPr u="none" spc="-40" dirty="0"/>
              <a:t>home:</a:t>
            </a:r>
          </a:p>
        </p:txBody>
      </p:sp>
      <p:sp>
        <p:nvSpPr>
          <p:cNvPr id="6" name="object 6"/>
          <p:cNvSpPr/>
          <p:nvPr/>
        </p:nvSpPr>
        <p:spPr>
          <a:xfrm>
            <a:off x="36576" y="1976628"/>
            <a:ext cx="3154679" cy="420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38832" y="3089527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3928" y="1976628"/>
            <a:ext cx="2767583" cy="420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9685" y="3089527"/>
            <a:ext cx="66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Af</a:t>
            </a:r>
            <a:r>
              <a:rPr sz="2400" b="1" spc="-7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58484" y="1970532"/>
            <a:ext cx="5981700" cy="4206240"/>
            <a:chOff x="6158484" y="1970532"/>
            <a:chExt cx="5981700" cy="4206240"/>
          </a:xfrm>
        </p:grpSpPr>
        <p:sp>
          <p:nvSpPr>
            <p:cNvPr id="11" name="object 11"/>
            <p:cNvSpPr/>
            <p:nvPr/>
          </p:nvSpPr>
          <p:spPr>
            <a:xfrm>
              <a:off x="6158484" y="1976628"/>
              <a:ext cx="2985515" cy="41955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82100" y="1970532"/>
              <a:ext cx="2958083" cy="4206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38105" y="3089527"/>
            <a:ext cx="66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Af</a:t>
            </a:r>
            <a:r>
              <a:rPr sz="2400" b="1" spc="-7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r>
              <a:rPr dirty="0"/>
              <a:t>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75930" y="3089527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7963" y="845642"/>
            <a:ext cx="1816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5" dirty="0"/>
              <a:t>A</a:t>
            </a:r>
            <a:r>
              <a:rPr u="none" spc="-100" dirty="0"/>
              <a:t>g</a:t>
            </a:r>
            <a:r>
              <a:rPr u="none" spc="-85" dirty="0"/>
              <a:t>e</a:t>
            </a:r>
            <a:r>
              <a:rPr u="none" spc="-95" dirty="0"/>
              <a:t>nd</a:t>
            </a:r>
            <a:r>
              <a:rPr u="none" dirty="0"/>
              <a:t>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17666" y="1801810"/>
            <a:ext cx="8331134" cy="3461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E28312"/>
              </a:buClr>
              <a:buAutoNum type="arabicPeriod"/>
              <a:tabLst>
                <a:tab pos="354330" algn="l"/>
              </a:tabLst>
            </a:pP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Welcome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Community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Development</a:t>
            </a:r>
            <a:endParaRPr sz="2800" dirty="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700"/>
              </a:spcBef>
              <a:buClr>
                <a:srgbClr val="E28312"/>
              </a:buClr>
              <a:buAutoNum type="arabicPeriod"/>
              <a:tabLst>
                <a:tab pos="35433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Mission Statement;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Vision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Statement;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Core 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Values</a:t>
            </a:r>
            <a:endParaRPr sz="28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E28312"/>
              </a:buClr>
              <a:buAutoNum type="arabicPeriod"/>
              <a:tabLst>
                <a:tab pos="354330" algn="l"/>
              </a:tabLst>
            </a:pP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Who are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we?</a:t>
            </a:r>
            <a:endParaRPr sz="2800" dirty="0">
              <a:latin typeface="Arial"/>
              <a:cs typeface="Arial"/>
            </a:endParaRPr>
          </a:p>
          <a:p>
            <a:pPr marL="353695" indent="-341630">
              <a:lnSpc>
                <a:spcPts val="3304"/>
              </a:lnSpc>
              <a:spcBef>
                <a:spcPts val="635"/>
              </a:spcBef>
              <a:buClr>
                <a:srgbClr val="E28312"/>
              </a:buClr>
              <a:buAutoNum type="arabicPeriod"/>
              <a:tabLst>
                <a:tab pos="354330" algn="l"/>
              </a:tabLst>
            </a:pP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Division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Introductions:</a:t>
            </a:r>
            <a:endParaRPr sz="2800" dirty="0">
              <a:latin typeface="Arial"/>
              <a:cs typeface="Arial"/>
            </a:endParaRPr>
          </a:p>
          <a:p>
            <a:pPr marL="645160" lvl="1" indent="-250825">
              <a:lnSpc>
                <a:spcPts val="2585"/>
              </a:lnSpc>
              <a:buClr>
                <a:srgbClr val="E28312"/>
              </a:buClr>
              <a:buSzPct val="95454"/>
              <a:buFont typeface="Wingdings"/>
              <a:buChar char=""/>
              <a:tabLst>
                <a:tab pos="645795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Code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Enforcement</a:t>
            </a:r>
            <a:endParaRPr sz="2200" dirty="0">
              <a:latin typeface="Calibri"/>
              <a:cs typeface="Calibri"/>
            </a:endParaRPr>
          </a:p>
          <a:p>
            <a:pPr marL="645160" lvl="1" indent="-250825">
              <a:lnSpc>
                <a:spcPct val="100000"/>
              </a:lnSpc>
              <a:spcBef>
                <a:spcPts val="110"/>
              </a:spcBef>
              <a:buClr>
                <a:srgbClr val="E28312"/>
              </a:buClr>
              <a:buSzPct val="95454"/>
              <a:buFont typeface="Wingdings"/>
              <a:buChar char=""/>
              <a:tabLst>
                <a:tab pos="645795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Housing </a:t>
            </a: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Community Services</a:t>
            </a:r>
            <a:endParaRPr sz="2200" dirty="0">
              <a:latin typeface="Calibri"/>
              <a:cs typeface="Calibri"/>
            </a:endParaRPr>
          </a:p>
          <a:p>
            <a:pPr marL="645160" lvl="1" indent="-250825">
              <a:lnSpc>
                <a:spcPct val="100000"/>
              </a:lnSpc>
              <a:spcBef>
                <a:spcPts val="95"/>
              </a:spcBef>
              <a:buClr>
                <a:srgbClr val="E28312"/>
              </a:buClr>
              <a:buSzPct val="95454"/>
              <a:buFont typeface="Wingdings"/>
              <a:buChar char=""/>
              <a:tabLst>
                <a:tab pos="64579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Lending/ </a:t>
            </a:r>
            <a:r>
              <a:rPr sz="2200" spc="-15" dirty="0">
                <a:solidFill>
                  <a:srgbClr val="404040"/>
                </a:solidFill>
                <a:latin typeface="Calibri"/>
                <a:cs typeface="Calibri"/>
              </a:rPr>
              <a:t>Housing Finance Rehab</a:t>
            </a:r>
            <a:r>
              <a:rPr sz="2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Assistance</a:t>
            </a:r>
            <a:endParaRPr sz="2200" dirty="0">
              <a:latin typeface="Calibri"/>
              <a:cs typeface="Calibri"/>
            </a:endParaRPr>
          </a:p>
          <a:p>
            <a:pPr marL="645160" lvl="1" indent="-250825">
              <a:lnSpc>
                <a:spcPct val="100000"/>
              </a:lnSpc>
              <a:spcBef>
                <a:spcPts val="95"/>
              </a:spcBef>
              <a:buClr>
                <a:srgbClr val="E28312"/>
              </a:buClr>
              <a:buSzPct val="95454"/>
              <a:buFont typeface="Wingdings"/>
              <a:buChar char=""/>
              <a:tabLst>
                <a:tab pos="645795" algn="l"/>
              </a:tabLst>
            </a:pP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Neighborhood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50" dirty="0"/>
              <a:t>Financial </a:t>
            </a:r>
            <a:r>
              <a:rPr spc="-35" dirty="0"/>
              <a:t>Services </a:t>
            </a:r>
            <a:r>
              <a:rPr spc="-45" dirty="0"/>
              <a:t>(In-House</a:t>
            </a:r>
            <a:r>
              <a:rPr spc="-340" dirty="0"/>
              <a:t> </a:t>
            </a:r>
            <a:r>
              <a:rPr spc="-45" dirty="0"/>
              <a:t>Support)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510" y="1630551"/>
            <a:ext cx="4765675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4275">
              <a:lnSpc>
                <a:spcPct val="129200"/>
              </a:lnSpc>
              <a:spcBef>
                <a:spcPts val="10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Provides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support by: 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Processing payment</a:t>
            </a:r>
            <a:r>
              <a:rPr sz="24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requests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79600"/>
              </a:lnSpc>
              <a:spcBef>
                <a:spcPts val="176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Securing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funds (via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Purchase</a:t>
            </a:r>
            <a:r>
              <a:rPr sz="2400" spc="-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Order)for 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projects,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cases,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invoices,</a:t>
            </a:r>
            <a:r>
              <a:rPr sz="2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Processing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travel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requests</a:t>
            </a:r>
            <a:endParaRPr sz="2400">
              <a:latin typeface="Calibri"/>
              <a:cs typeface="Calibri"/>
            </a:endParaRPr>
          </a:p>
          <a:p>
            <a:pPr marL="12700" marR="883919">
              <a:lnSpc>
                <a:spcPct val="79600"/>
              </a:lnSpc>
              <a:spcBef>
                <a:spcPts val="147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Conducting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research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various 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budgeting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accounts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Creating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reports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Assisting</a:t>
            </a:r>
            <a:r>
              <a:rPr sz="24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Auditors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0192" y="2298192"/>
            <a:ext cx="4285487" cy="285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50" dirty="0"/>
              <a:t>Neighborhood</a:t>
            </a:r>
            <a:r>
              <a:rPr spc="-229" dirty="0"/>
              <a:t> </a:t>
            </a:r>
            <a:r>
              <a:rPr spc="-35" dirty="0"/>
              <a:t>Services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059" y="1905000"/>
            <a:ext cx="4824095" cy="264643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Assists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neighborhoods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with:</a:t>
            </a:r>
            <a:endParaRPr sz="2400" dirty="0">
              <a:latin typeface="Calibri"/>
              <a:cs typeface="Calibri"/>
            </a:endParaRPr>
          </a:p>
          <a:p>
            <a:pPr marL="12700" marR="99060">
              <a:lnSpc>
                <a:spcPct val="80000"/>
              </a:lnSpc>
              <a:spcBef>
                <a:spcPts val="145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Outreach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programs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neighborhood 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395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City-wide Neighborhood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Conference</a:t>
            </a:r>
            <a:r>
              <a:rPr sz="24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help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neighborhood associations 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organize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share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ideas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common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issues,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concerns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opportunities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r>
              <a:rPr dirty="0"/>
              <a:t>24</a:t>
            </a:r>
          </a:p>
        </p:txBody>
      </p:sp>
      <p:pic>
        <p:nvPicPr>
          <p:cNvPr id="1026" name="id-2A3FD761-ACF1-4634-AD6B-2E38FB5873D8" descr="Image.jpeg">
            <a:extLst>
              <a:ext uri="{FF2B5EF4-FFF2-40B4-BE49-F238E27FC236}">
                <a16:creationId xmlns:a16="http://schemas.microsoft.com/office/drawing/2014/main" id="{40213B61-B2FA-425C-9420-7F7E1BE2A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3"/>
          <a:stretch/>
        </p:blipFill>
        <p:spPr bwMode="auto">
          <a:xfrm>
            <a:off x="6115050" y="1641346"/>
            <a:ext cx="5268886" cy="35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049B0-405F-4DB6-83D1-95DEEA25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59" y="609600"/>
            <a:ext cx="10155427" cy="1263144"/>
          </a:xfrm>
        </p:spPr>
        <p:txBody>
          <a:bodyPr/>
          <a:lstStyle/>
          <a:p>
            <a:r>
              <a:rPr lang="en-US" spc="-50" dirty="0"/>
              <a:t>Neighborhood</a:t>
            </a:r>
            <a:r>
              <a:rPr lang="en-US" spc="-229" dirty="0"/>
              <a:t> </a:t>
            </a:r>
            <a:r>
              <a:rPr lang="en-US" spc="-35" dirty="0"/>
              <a:t>Services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B4A6F1-8B8F-4970-A36F-8B70892DA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53" y="2122170"/>
            <a:ext cx="5303520" cy="2613660"/>
          </a:xfrm>
        </p:spPr>
        <p:txBody>
          <a:bodyPr/>
          <a:lstStyle/>
          <a:p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Planning and 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implementing  </a:t>
            </a:r>
            <a:r>
              <a:rPr lang="en-US" sz="2000" spc="-15" dirty="0">
                <a:solidFill>
                  <a:srgbClr val="404040"/>
                </a:solidFill>
                <a:latin typeface="Calibri"/>
                <a:cs typeface="Calibri"/>
              </a:rPr>
              <a:t>neighborhood 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improvements, </a:t>
            </a:r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such</a:t>
            </a:r>
            <a:r>
              <a:rPr lang="en-US"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as  </a:t>
            </a:r>
            <a:r>
              <a:rPr lang="en-US" sz="2000" spc="-15" dirty="0">
                <a:solidFill>
                  <a:srgbClr val="404040"/>
                </a:solidFill>
                <a:latin typeface="Calibri"/>
                <a:cs typeface="Calibri"/>
              </a:rPr>
              <a:t>neighborhood </a:t>
            </a:r>
            <a:r>
              <a:rPr lang="en-US" sz="2000" spc="-25" dirty="0">
                <a:solidFill>
                  <a:srgbClr val="404040"/>
                </a:solidFill>
                <a:latin typeface="Calibri"/>
                <a:cs typeface="Calibri"/>
              </a:rPr>
              <a:t>gardens </a:t>
            </a:r>
            <a:r>
              <a:rPr lang="en-US" sz="2000" spc="-10" dirty="0">
                <a:solidFill>
                  <a:srgbClr val="404040"/>
                </a:solidFill>
                <a:latin typeface="Calibri"/>
                <a:cs typeface="Calibri"/>
              </a:rPr>
              <a:t>or  </a:t>
            </a:r>
            <a:r>
              <a:rPr lang="en-US" sz="2000" spc="-15" dirty="0">
                <a:solidFill>
                  <a:srgbClr val="404040"/>
                </a:solidFill>
                <a:latin typeface="Calibri"/>
                <a:cs typeface="Calibri"/>
              </a:rPr>
              <a:t>neighborhood 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entrance</a:t>
            </a:r>
            <a:r>
              <a:rPr lang="en-US"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signs</a:t>
            </a:r>
            <a:endParaRPr lang="en-US" sz="200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FE233E-E73A-4314-896C-5CA5F2416C1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657946"/>
            <a:ext cx="5562600" cy="4171949"/>
          </a:xfrm>
        </p:spPr>
      </p:pic>
    </p:spTree>
    <p:extLst>
      <p:ext uri="{BB962C8B-B14F-4D97-AF65-F5344CB8AC3E}">
        <p14:creationId xmlns:p14="http://schemas.microsoft.com/office/powerpoint/2010/main" val="227547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9497" y="208024"/>
            <a:ext cx="49739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u="none" spc="-75" dirty="0"/>
              <a:t>Questions?</a:t>
            </a:r>
            <a:endParaRPr sz="8800"/>
          </a:p>
        </p:txBody>
      </p:sp>
      <p:sp>
        <p:nvSpPr>
          <p:cNvPr id="3" name="object 3"/>
          <p:cNvSpPr/>
          <p:nvPr/>
        </p:nvSpPr>
        <p:spPr>
          <a:xfrm>
            <a:off x="3622197" y="1479548"/>
            <a:ext cx="4947285" cy="56515"/>
          </a:xfrm>
          <a:custGeom>
            <a:avLst/>
            <a:gdLst/>
            <a:ahLst/>
            <a:cxnLst/>
            <a:rect l="l" t="t" r="r" b="b"/>
            <a:pathLst>
              <a:path w="4947284" h="56515">
                <a:moveTo>
                  <a:pt x="4946904" y="0"/>
                </a:moveTo>
                <a:lnTo>
                  <a:pt x="0" y="0"/>
                </a:lnTo>
                <a:lnTo>
                  <a:pt x="0" y="56388"/>
                </a:lnTo>
                <a:lnTo>
                  <a:pt x="4946904" y="56388"/>
                </a:lnTo>
                <a:lnTo>
                  <a:pt x="494690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7240" y="2251964"/>
            <a:ext cx="64973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980" algn="ctr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404040"/>
                </a:solidFill>
                <a:latin typeface="Arial"/>
                <a:cs typeface="Arial"/>
              </a:rPr>
              <a:t>Thank</a:t>
            </a:r>
            <a:r>
              <a:rPr sz="6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6000" b="1" spc="-10" dirty="0">
                <a:solidFill>
                  <a:srgbClr val="404040"/>
                </a:solidFill>
                <a:latin typeface="Arial"/>
                <a:cs typeface="Arial"/>
              </a:rPr>
              <a:t>You!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45" dirty="0"/>
              <a:t>Mission</a:t>
            </a:r>
            <a:r>
              <a:rPr spc="-280" dirty="0"/>
              <a:t> </a:t>
            </a:r>
            <a:r>
              <a:rPr spc="-70" dirty="0"/>
              <a:t>Statement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5511" y="1790394"/>
            <a:ext cx="9653270" cy="35150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83540">
              <a:lnSpc>
                <a:spcPts val="3030"/>
              </a:lnSpc>
              <a:spcBef>
                <a:spcPts val="470"/>
              </a:spcBef>
              <a:tabLst>
                <a:tab pos="715010" algn="l"/>
              </a:tabLst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mission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 the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Community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Development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Department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to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support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residents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community-based 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organizations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in making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Winston-Salem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neighborhoods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attractive,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welcoming,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equitable, 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stable.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tabLst>
                <a:tab pos="8629650" algn="l"/>
              </a:tabLst>
            </a:pPr>
            <a:r>
              <a:rPr sz="2800" spc="-90" dirty="0">
                <a:solidFill>
                  <a:srgbClr val="404040"/>
                </a:solidFill>
                <a:latin typeface="Calibri"/>
                <a:cs typeface="Calibri"/>
              </a:rPr>
              <a:t>We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do this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providing public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opportunities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enhance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neighborhood</a:t>
            </a:r>
            <a:r>
              <a:rPr lang="en-US" sz="2800" spc="-25" dirty="0">
                <a:solidFill>
                  <a:srgbClr val="404040"/>
                </a:solidFill>
                <a:latin typeface="Calibri"/>
                <a:cs typeface="Calibri"/>
              </a:rPr>
              <a:t>s and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800" spc="-25" dirty="0">
                <a:solidFill>
                  <a:srgbClr val="404040"/>
                </a:solidFill>
                <a:latin typeface="Calibri"/>
                <a:cs typeface="Calibri"/>
              </a:rPr>
              <a:t>encourage citizen accountability</a:t>
            </a:r>
            <a:r>
              <a:rPr lang="en-US" sz="2800" spc="-15" dirty="0">
                <a:solidFill>
                  <a:srgbClr val="404040"/>
                </a:solidFill>
                <a:latin typeface="Calibri"/>
                <a:cs typeface="Calibri"/>
              </a:rPr>
              <a:t> to care for and maintain their neighborhoods with resources and education that we can provide for them.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35" dirty="0"/>
              <a:t>Vision</a:t>
            </a:r>
            <a:r>
              <a:rPr spc="-275" dirty="0"/>
              <a:t> </a:t>
            </a:r>
            <a:r>
              <a:rPr spc="-70" dirty="0"/>
              <a:t>Statement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5510" y="1789887"/>
            <a:ext cx="9091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All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Winston-Salem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neighborhoods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are great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places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call</a:t>
            </a:r>
            <a:r>
              <a:rPr sz="28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43771" y="2247900"/>
            <a:ext cx="3348354" cy="4610100"/>
            <a:chOff x="8843771" y="2247900"/>
            <a:chExt cx="3348354" cy="4610100"/>
          </a:xfrm>
        </p:grpSpPr>
        <p:sp>
          <p:nvSpPr>
            <p:cNvPr id="5" name="object 5"/>
            <p:cNvSpPr/>
            <p:nvPr/>
          </p:nvSpPr>
          <p:spPr>
            <a:xfrm>
              <a:off x="9526523" y="2247900"/>
              <a:ext cx="2665475" cy="2282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43771" y="4075176"/>
              <a:ext cx="3177538" cy="27828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286" y="260856"/>
            <a:ext cx="10155427" cy="2109500"/>
          </a:xfrm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lang="en-US" spc="-50" dirty="0"/>
              <a:t>The City’s Values are Community Development’s  Core Values</a:t>
            </a:r>
            <a:r>
              <a:rPr spc="-75" dirty="0"/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2667000"/>
            <a:ext cx="4724400" cy="2886046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205"/>
              </a:spcBef>
              <a:buClr>
                <a:srgbClr val="E28312"/>
              </a:buClr>
              <a:buSzPct val="92857"/>
              <a:buFont typeface="Wingdings" panose="05000000000000000000" pitchFamily="2" charset="2"/>
              <a:buChar char="v"/>
              <a:tabLst>
                <a:tab pos="330200" algn="l"/>
              </a:tabLst>
            </a:pPr>
            <a:r>
              <a:rPr lang="en-US" sz="28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ollaboration</a:t>
            </a:r>
            <a:r>
              <a:rPr lang="en-US"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205"/>
              </a:spcBef>
              <a:buClr>
                <a:srgbClr val="E28312"/>
              </a:buClr>
              <a:buSzPct val="92857"/>
              <a:buFont typeface="Wingdings" panose="05000000000000000000" pitchFamily="2" charset="2"/>
              <a:buChar char="v"/>
              <a:tabLst>
                <a:tab pos="330200" algn="l"/>
              </a:tabLst>
            </a:pP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Accountability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105"/>
              </a:spcBef>
              <a:buClr>
                <a:srgbClr val="E28312"/>
              </a:buClr>
              <a:buSzPct val="92857"/>
              <a:buFont typeface="Wingdings"/>
              <a:buChar char=""/>
              <a:tabLst>
                <a:tab pos="330200" algn="l"/>
              </a:tabLst>
            </a:pPr>
            <a:r>
              <a:rPr lang="en-US" sz="2800" spc="-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800" spc="-85" dirty="0">
                <a:solidFill>
                  <a:srgbClr val="404040"/>
                </a:solidFill>
                <a:latin typeface="Calibri"/>
                <a:cs typeface="Calibri"/>
              </a:rPr>
              <a:t>Trust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095"/>
              </a:spcBef>
              <a:buClr>
                <a:srgbClr val="E28312"/>
              </a:buClr>
              <a:buSzPct val="92857"/>
              <a:buFont typeface="Wingdings"/>
              <a:buChar char=""/>
              <a:tabLst>
                <a:tab pos="330200" algn="l"/>
              </a:tabLst>
            </a:pPr>
            <a:r>
              <a:rPr lang="en-US" sz="2800" spc="-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Responsibility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100"/>
              </a:spcBef>
              <a:buClr>
                <a:srgbClr val="E28312"/>
              </a:buClr>
              <a:buSzPct val="92857"/>
              <a:buFont typeface="Wingdings"/>
              <a:buChar char=""/>
              <a:tabLst>
                <a:tab pos="330200" algn="l"/>
              </a:tabLst>
            </a:pPr>
            <a:r>
              <a:rPr lang="en-US" sz="2800" spc="-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Respect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076" y="304800"/>
            <a:ext cx="10155427" cy="1380489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68910" marR="5080">
              <a:lnSpc>
                <a:spcPts val="4910"/>
              </a:lnSpc>
              <a:spcBef>
                <a:spcPts val="969"/>
              </a:spcBef>
              <a:tabLst>
                <a:tab pos="10142220" algn="l"/>
              </a:tabLst>
            </a:pPr>
            <a:r>
              <a:rPr u="none" spc="-30" dirty="0"/>
              <a:t>Who else </a:t>
            </a:r>
            <a:r>
              <a:rPr u="none" spc="-45" dirty="0"/>
              <a:t>Governs </a:t>
            </a:r>
            <a:r>
              <a:rPr u="none" spc="-50" dirty="0"/>
              <a:t>Community  </a:t>
            </a:r>
            <a:r>
              <a:rPr spc="-60" dirty="0"/>
              <a:t>Development?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85266" y="2046299"/>
            <a:ext cx="10053317" cy="416011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300"/>
              </a:spcBef>
              <a:buClr>
                <a:srgbClr val="E28312"/>
              </a:buClr>
              <a:buFont typeface="Wingdings" panose="05000000000000000000" pitchFamily="2" charset="2"/>
              <a:buChar char="ü"/>
              <a:tabLst>
                <a:tab pos="314325" algn="l"/>
                <a:tab pos="314960" algn="l"/>
              </a:tabLst>
            </a:pPr>
            <a:r>
              <a:rPr sz="2800" spc="-5" dirty="0"/>
              <a:t>City</a:t>
            </a:r>
            <a:r>
              <a:rPr sz="2800" spc="-30" dirty="0"/>
              <a:t> </a:t>
            </a:r>
            <a:r>
              <a:rPr sz="2800" spc="-5" dirty="0"/>
              <a:t>Government:</a:t>
            </a:r>
            <a:r>
              <a:rPr lang="en-US" sz="2800" spc="-5" dirty="0"/>
              <a:t> thru the adoption of local ordinances by City Council</a:t>
            </a:r>
          </a:p>
          <a:p>
            <a:pPr marL="25400">
              <a:lnSpc>
                <a:spcPct val="100000"/>
              </a:lnSpc>
              <a:spcBef>
                <a:spcPts val="300"/>
              </a:spcBef>
              <a:buClr>
                <a:srgbClr val="E28312"/>
              </a:buClr>
              <a:tabLst>
                <a:tab pos="314325" algn="l"/>
                <a:tab pos="314960" algn="l"/>
              </a:tabLst>
            </a:pPr>
            <a:endParaRPr lang="en-US" sz="2800" spc="-5" dirty="0"/>
          </a:p>
          <a:p>
            <a:pPr marL="368300" indent="-342900">
              <a:lnSpc>
                <a:spcPct val="100000"/>
              </a:lnSpc>
              <a:spcBef>
                <a:spcPts val="300"/>
              </a:spcBef>
              <a:buClr>
                <a:srgbClr val="E28312"/>
              </a:buClr>
              <a:buFont typeface="Wingdings" panose="05000000000000000000" pitchFamily="2" charset="2"/>
              <a:buChar char="ü"/>
              <a:tabLst>
                <a:tab pos="314325" algn="l"/>
                <a:tab pos="314960" algn="l"/>
              </a:tabLst>
            </a:pPr>
            <a:r>
              <a:rPr lang="en-US" sz="2800" spc="-5" dirty="0"/>
              <a:t>State Government: for example the Minimum Housing Code for living standards for </a:t>
            </a:r>
            <a:r>
              <a:rPr lang="en-US" sz="2800" spc="-5" dirty="0" err="1"/>
              <a:t>rentors</a:t>
            </a:r>
            <a:r>
              <a:rPr lang="en-US" sz="2800" spc="-5" dirty="0"/>
              <a:t> and the building code for rehabilitating property </a:t>
            </a:r>
            <a:endParaRPr sz="2800" spc="-5" dirty="0"/>
          </a:p>
          <a:p>
            <a:pPr marL="368300" indent="-342900">
              <a:lnSpc>
                <a:spcPct val="100000"/>
              </a:lnSpc>
              <a:spcBef>
                <a:spcPts val="1250"/>
              </a:spcBef>
              <a:buClr>
                <a:srgbClr val="E28312"/>
              </a:buClr>
              <a:buFont typeface="Wingdings" panose="05000000000000000000" pitchFamily="2" charset="2"/>
              <a:buChar char="ü"/>
              <a:tabLst>
                <a:tab pos="314325" algn="l"/>
                <a:tab pos="314960" algn="l"/>
              </a:tabLst>
            </a:pPr>
            <a:r>
              <a:rPr sz="2800" dirty="0"/>
              <a:t>Federal</a:t>
            </a:r>
            <a:r>
              <a:rPr sz="2800" spc="-60" dirty="0"/>
              <a:t> </a:t>
            </a:r>
            <a:r>
              <a:rPr sz="2800" spc="-5" dirty="0"/>
              <a:t>Government:</a:t>
            </a:r>
            <a:r>
              <a:rPr lang="en-US" sz="2800" spc="-5" dirty="0"/>
              <a:t> for example</a:t>
            </a:r>
            <a:r>
              <a:rPr lang="en-US" sz="2800" spc="-5" dirty="0">
                <a:solidFill>
                  <a:sysClr val="windowText" lastClr="000000"/>
                </a:solidFill>
                <a:latin typeface="+mn-lt"/>
                <a:cs typeface="+mn-cs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HUD</a:t>
            </a:r>
            <a:r>
              <a:rPr lang="en-US" sz="2800" dirty="0">
                <a:solidFill>
                  <a:srgbClr val="404040"/>
                </a:solidFill>
                <a:latin typeface="Arial"/>
                <a:cs typeface="Arial"/>
              </a:rPr>
              <a:t> an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Agency of the Federal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Government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that provides grants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lang="en-US" sz="2800" spc="-5" dirty="0">
                <a:solidFill>
                  <a:srgbClr val="404040"/>
                </a:solidFill>
                <a:latin typeface="Arial"/>
                <a:cs typeface="Arial"/>
              </a:rPr>
              <a:t>assist developers to provide housing affordability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510" y="1912696"/>
            <a:ext cx="7752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5" dirty="0"/>
              <a:t>Our </a:t>
            </a:r>
            <a:r>
              <a:rPr u="none" spc="-50" dirty="0"/>
              <a:t>Core Functions </a:t>
            </a:r>
            <a:r>
              <a:rPr u="none" spc="-30" dirty="0"/>
              <a:t>and</a:t>
            </a:r>
            <a:r>
              <a:rPr u="none" spc="-409" dirty="0"/>
              <a:t> </a:t>
            </a:r>
            <a:r>
              <a:rPr u="none" spc="-40" dirty="0"/>
              <a:t>Services</a:t>
            </a:r>
          </a:p>
        </p:txBody>
      </p:sp>
      <p:sp>
        <p:nvSpPr>
          <p:cNvPr id="4" name="object 4"/>
          <p:cNvSpPr/>
          <p:nvPr/>
        </p:nvSpPr>
        <p:spPr>
          <a:xfrm>
            <a:off x="1264919" y="3054096"/>
            <a:ext cx="9272003" cy="216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25" dirty="0"/>
              <a:t>Our </a:t>
            </a:r>
            <a:r>
              <a:rPr spc="-50" dirty="0"/>
              <a:t>Core Functions </a:t>
            </a:r>
            <a:r>
              <a:rPr dirty="0"/>
              <a:t>&amp;</a:t>
            </a:r>
            <a:r>
              <a:rPr spc="-440" dirty="0"/>
              <a:t> </a:t>
            </a:r>
            <a:r>
              <a:rPr spc="-35" dirty="0"/>
              <a:t>Services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5510" y="1699307"/>
            <a:ext cx="4518025" cy="218567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Code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Enforcement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Housing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12700" marR="1156970">
              <a:lnSpc>
                <a:spcPct val="131800"/>
              </a:lnSpc>
              <a:spcBef>
                <a:spcPts val="10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Lending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Services  Neighborhood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6059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  <a:tabLst>
                <a:tab pos="10142220" algn="l"/>
              </a:tabLst>
            </a:pPr>
            <a:r>
              <a:rPr spc="-30" dirty="0"/>
              <a:t>Code</a:t>
            </a:r>
            <a:r>
              <a:rPr spc="-229" dirty="0"/>
              <a:t> </a:t>
            </a:r>
            <a:r>
              <a:rPr spc="-70" dirty="0"/>
              <a:t>Enforcement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82544" y="1824226"/>
            <a:ext cx="10652256" cy="409240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970" marR="156845">
              <a:lnSpc>
                <a:spcPct val="91800"/>
              </a:lnSpc>
              <a:spcBef>
                <a:spcPts val="300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Enforces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minimum housing code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 protect citizens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require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safe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living conditions,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to 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promote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general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welfare,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ensure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safe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proper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maintenance of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residential  structures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residents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families</a:t>
            </a:r>
            <a:endParaRPr sz="2400" dirty="0">
              <a:latin typeface="Calibri"/>
              <a:cs typeface="Calibri"/>
            </a:endParaRPr>
          </a:p>
          <a:p>
            <a:pPr marL="13335" marR="5080">
              <a:lnSpc>
                <a:spcPts val="2300"/>
              </a:lnSpc>
              <a:spcBef>
                <a:spcPts val="115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Enforcement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nuisances and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environmental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violations,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including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overgrown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lots,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shrubbery,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solid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waste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yards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illegal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dumping,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graffiti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curbside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trash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Enforces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certain signs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car lots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under the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Zoning</a:t>
            </a:r>
            <a:r>
              <a:rPr sz="2400" spc="-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regulations</a:t>
            </a:r>
            <a:endParaRPr sz="2400" dirty="0">
              <a:latin typeface="Calibri"/>
              <a:cs typeface="Calibri"/>
            </a:endParaRPr>
          </a:p>
          <a:p>
            <a:pPr marL="12700" marR="427990">
              <a:lnSpc>
                <a:spcPts val="2200"/>
              </a:lnSpc>
              <a:spcBef>
                <a:spcPts val="144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Abandoned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vehicles,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including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identification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removal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abandoned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vehicles on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private 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property</a:t>
            </a:r>
            <a:endParaRPr sz="2400" dirty="0">
              <a:latin typeface="Calibri"/>
              <a:cs typeface="Calibri"/>
            </a:endParaRPr>
          </a:p>
          <a:p>
            <a:pPr marL="12700" marR="643255">
              <a:lnSpc>
                <a:spcPts val="2210"/>
              </a:lnSpc>
              <a:spcBef>
                <a:spcPts val="1385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All of these issues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affect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way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we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live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the quality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our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streets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neighboods. 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Informational material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available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help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prevent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citizens from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receiving</a:t>
            </a:r>
            <a:r>
              <a:rPr sz="24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violations.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7360</TotalTime>
  <Words>649</Words>
  <Application>Microsoft Macintosh PowerPoint</Application>
  <PresentationFormat>Widescreen</PresentationFormat>
  <Paragraphs>115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Office Theme</vt:lpstr>
      <vt:lpstr>WELCOME to  Community Development</vt:lpstr>
      <vt:lpstr>Agenda</vt:lpstr>
      <vt:lpstr>Mission Statement </vt:lpstr>
      <vt:lpstr>Vision Statement </vt:lpstr>
      <vt:lpstr>The City’s Values are Community Development’s  Core Values </vt:lpstr>
      <vt:lpstr>Who else Governs Community  Development? </vt:lpstr>
      <vt:lpstr>Our Core Functions and Services</vt:lpstr>
      <vt:lpstr>Our Core Functions &amp; Services </vt:lpstr>
      <vt:lpstr>Code Enforcement </vt:lpstr>
      <vt:lpstr>Examples of housing violations: </vt:lpstr>
      <vt:lpstr>Examples of environmental violations &amp;  illegal dumping: </vt:lpstr>
      <vt:lpstr>Housing &amp; Community Services</vt:lpstr>
      <vt:lpstr>Examples of a multi-family and single  family project: </vt:lpstr>
      <vt:lpstr>Examples of supportive housing project: </vt:lpstr>
      <vt:lpstr>Examples of short &amp; long term housing  for the homeless: </vt:lpstr>
      <vt:lpstr>Lending Services </vt:lpstr>
      <vt:lpstr>Examples of a rehabilitated home: </vt:lpstr>
      <vt:lpstr>Examples of a rehabilitated home: </vt:lpstr>
      <vt:lpstr>Examples of a rehabilitated home:</vt:lpstr>
      <vt:lpstr>Financial Services (In-House Support) </vt:lpstr>
      <vt:lpstr>Neighborhood Services </vt:lpstr>
      <vt:lpstr>Neighborhood Services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Shavonda L. Holloway</dc:creator>
  <cp:lastModifiedBy>Beauclair, Kinsey Catheryn</cp:lastModifiedBy>
  <cp:revision>12</cp:revision>
  <cp:lastPrinted>2021-10-06T17:55:43Z</cp:lastPrinted>
  <dcterms:created xsi:type="dcterms:W3CDTF">2020-09-09T19:43:06Z</dcterms:created>
  <dcterms:modified xsi:type="dcterms:W3CDTF">2023-05-23T13:49:43Z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2020-09-09T00:00:00Z</vt:filetime>
  </property>
</Properties>
</file>