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1"/>
  </p:notesMasterIdLst>
  <p:handoutMasterIdLst>
    <p:handoutMasterId r:id="rId32"/>
  </p:handoutMasterIdLst>
  <p:sldIdLst>
    <p:sldId id="256" r:id="rId2"/>
    <p:sldId id="264" r:id="rId3"/>
    <p:sldId id="258" r:id="rId4"/>
    <p:sldId id="259" r:id="rId5"/>
    <p:sldId id="260" r:id="rId6"/>
    <p:sldId id="261" r:id="rId7"/>
    <p:sldId id="272" r:id="rId8"/>
    <p:sldId id="263" r:id="rId9"/>
    <p:sldId id="271" r:id="rId10"/>
    <p:sldId id="284" r:id="rId11"/>
    <p:sldId id="288" r:id="rId12"/>
    <p:sldId id="285" r:id="rId13"/>
    <p:sldId id="286" r:id="rId14"/>
    <p:sldId id="287" r:id="rId15"/>
    <p:sldId id="289" r:id="rId16"/>
    <p:sldId id="290" r:id="rId17"/>
    <p:sldId id="273" r:id="rId18"/>
    <p:sldId id="275" r:id="rId19"/>
    <p:sldId id="265" r:id="rId20"/>
    <p:sldId id="274" r:id="rId21"/>
    <p:sldId id="267" r:id="rId22"/>
    <p:sldId id="283" r:id="rId23"/>
    <p:sldId id="268" r:id="rId24"/>
    <p:sldId id="281" r:id="rId25"/>
    <p:sldId id="278" r:id="rId26"/>
    <p:sldId id="282" r:id="rId27"/>
    <p:sldId id="277" r:id="rId28"/>
    <p:sldId id="279" r:id="rId29"/>
    <p:sldId id="269" r:id="rId30"/>
  </p:sldIdLst>
  <p:sldSz cx="9144000" cy="6858000" type="screen4x3"/>
  <p:notesSz cx="9296400" cy="7010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2" autoAdjust="0"/>
    <p:restoredTop sz="76277" autoAdjust="0"/>
  </p:normalViewPr>
  <p:slideViewPr>
    <p:cSldViewPr>
      <p:cViewPr varScale="1">
        <p:scale>
          <a:sx n="113" d="100"/>
          <a:sy n="113" d="100"/>
        </p:scale>
        <p:origin x="201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5FF2B-023A-4BE3-B934-AA7D67381A1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E53F064-C339-4210-A343-2BA246755ADE}">
      <dgm:prSet/>
      <dgm:spPr/>
      <dgm:t>
        <a:bodyPr/>
        <a:lstStyle/>
        <a:p>
          <a:r>
            <a:rPr lang="en-US"/>
            <a:t>Fair Housing and Landlord/Tenant Investigations and Training</a:t>
          </a:r>
        </a:p>
      </dgm:t>
    </dgm:pt>
    <dgm:pt modelId="{8E849FE2-C6A1-4DB4-84A4-20728DC9C4AF}" type="parTrans" cxnId="{11DD546C-7435-47F1-8960-42011F12BEFD}">
      <dgm:prSet/>
      <dgm:spPr/>
      <dgm:t>
        <a:bodyPr/>
        <a:lstStyle/>
        <a:p>
          <a:endParaRPr lang="en-US"/>
        </a:p>
      </dgm:t>
    </dgm:pt>
    <dgm:pt modelId="{48FAC0D1-0C24-4112-82D1-FD8134CA9E31}" type="sibTrans" cxnId="{11DD546C-7435-47F1-8960-42011F12BEFD}">
      <dgm:prSet/>
      <dgm:spPr/>
      <dgm:t>
        <a:bodyPr/>
        <a:lstStyle/>
        <a:p>
          <a:endParaRPr lang="en-US"/>
        </a:p>
      </dgm:t>
    </dgm:pt>
    <dgm:pt modelId="{8DFD37DB-B26E-4E8C-BB62-B08DD66197F9}">
      <dgm:prSet/>
      <dgm:spPr/>
      <dgm:t>
        <a:bodyPr/>
        <a:lstStyle/>
        <a:p>
          <a:r>
            <a:rPr lang="en-US" dirty="0"/>
            <a:t>Mediation/Conciliation</a:t>
          </a:r>
        </a:p>
      </dgm:t>
    </dgm:pt>
    <dgm:pt modelId="{4CE2892F-3AEE-4C07-9C49-B0500ACE337E}" type="parTrans" cxnId="{E1FAD65A-FA1C-48BE-BC5A-B1B3D9E15AE0}">
      <dgm:prSet/>
      <dgm:spPr/>
      <dgm:t>
        <a:bodyPr/>
        <a:lstStyle/>
        <a:p>
          <a:endParaRPr lang="en-US"/>
        </a:p>
      </dgm:t>
    </dgm:pt>
    <dgm:pt modelId="{C2E496FF-9401-459B-BE6A-54BB9FADC520}" type="sibTrans" cxnId="{E1FAD65A-FA1C-48BE-BC5A-B1B3D9E15AE0}">
      <dgm:prSet/>
      <dgm:spPr/>
      <dgm:t>
        <a:bodyPr/>
        <a:lstStyle/>
        <a:p>
          <a:endParaRPr lang="en-US"/>
        </a:p>
      </dgm:t>
    </dgm:pt>
    <dgm:pt modelId="{343867DC-7FA9-4DD6-8087-5F74FF7E3A80}">
      <dgm:prSet/>
      <dgm:spPr/>
      <dgm:t>
        <a:bodyPr/>
        <a:lstStyle/>
        <a:p>
          <a:r>
            <a:rPr lang="en-US" dirty="0"/>
            <a:t>Diversity, Equity, and Inclusion </a:t>
          </a:r>
        </a:p>
      </dgm:t>
    </dgm:pt>
    <dgm:pt modelId="{4B8E7150-45DB-4C91-84E5-D267A8F492A1}" type="parTrans" cxnId="{B89E0DFE-40E1-468C-B98F-846E8AF6769F}">
      <dgm:prSet/>
      <dgm:spPr/>
      <dgm:t>
        <a:bodyPr/>
        <a:lstStyle/>
        <a:p>
          <a:endParaRPr lang="en-US"/>
        </a:p>
      </dgm:t>
    </dgm:pt>
    <dgm:pt modelId="{15359BBB-05E8-4885-B3F3-8CB48D3B3174}" type="sibTrans" cxnId="{B89E0DFE-40E1-468C-B98F-846E8AF6769F}">
      <dgm:prSet/>
      <dgm:spPr/>
      <dgm:t>
        <a:bodyPr/>
        <a:lstStyle/>
        <a:p>
          <a:endParaRPr lang="en-US"/>
        </a:p>
      </dgm:t>
    </dgm:pt>
    <dgm:pt modelId="{F39B4637-40D5-4A01-8A4D-779777806A60}">
      <dgm:prSet phldr="0"/>
      <dgm:spPr/>
      <dgm:t>
        <a:bodyPr/>
        <a:lstStyle/>
        <a:p>
          <a:r>
            <a:rPr lang="en-US" dirty="0"/>
            <a:t>Cultural and Race Relations Training</a:t>
          </a:r>
          <a:endParaRPr lang="en-US" dirty="0">
            <a:latin typeface="Calibri Light" panose="020F0302020204030204"/>
          </a:endParaRPr>
        </a:p>
      </dgm:t>
    </dgm:pt>
    <dgm:pt modelId="{518F4F04-0191-40EF-9D9A-6CC48D2F1CBD}" type="parTrans" cxnId="{68A906CE-FE88-4673-AE5D-D7EF22A32A03}">
      <dgm:prSet/>
      <dgm:spPr/>
      <dgm:t>
        <a:bodyPr/>
        <a:lstStyle/>
        <a:p>
          <a:endParaRPr lang="en-US"/>
        </a:p>
      </dgm:t>
    </dgm:pt>
    <dgm:pt modelId="{1F1CC8CA-4E91-4CCA-A95F-E20707A64292}" type="sibTrans" cxnId="{68A906CE-FE88-4673-AE5D-D7EF22A32A03}">
      <dgm:prSet/>
      <dgm:spPr/>
      <dgm:t>
        <a:bodyPr/>
        <a:lstStyle/>
        <a:p>
          <a:endParaRPr lang="en-US"/>
        </a:p>
      </dgm:t>
    </dgm:pt>
    <dgm:pt modelId="{05EC98B0-AD74-4143-8FCE-9B0C508CC713}">
      <dgm:prSet phldr="0"/>
      <dgm:spPr/>
      <dgm:t>
        <a:bodyPr/>
        <a:lstStyle/>
        <a:p>
          <a:r>
            <a:rPr lang="en-US"/>
            <a:t>Legal Compliance on Residential Leases</a:t>
          </a:r>
          <a:endParaRPr lang="en-US">
            <a:latin typeface="Calibri Light" panose="020F0302020204030204"/>
          </a:endParaRPr>
        </a:p>
      </dgm:t>
    </dgm:pt>
    <dgm:pt modelId="{D9C9A010-E487-4EA5-8064-25FDDF411EC3}" type="parTrans" cxnId="{138FEDC9-7240-48E9-9C64-29B43A705D15}">
      <dgm:prSet/>
      <dgm:spPr/>
      <dgm:t>
        <a:bodyPr/>
        <a:lstStyle/>
        <a:p>
          <a:endParaRPr lang="en-US"/>
        </a:p>
      </dgm:t>
    </dgm:pt>
    <dgm:pt modelId="{306DC49A-F7FF-4B76-85FB-7BA1B6D5C14D}" type="sibTrans" cxnId="{138FEDC9-7240-48E9-9C64-29B43A705D15}">
      <dgm:prSet/>
      <dgm:spPr/>
      <dgm:t>
        <a:bodyPr/>
        <a:lstStyle/>
        <a:p>
          <a:endParaRPr lang="en-US"/>
        </a:p>
      </dgm:t>
    </dgm:pt>
    <dgm:pt modelId="{4CF9FA81-9166-4540-80AF-11AE4E6ACAB7}">
      <dgm:prSet phldr="0"/>
      <dgm:spPr/>
      <dgm:t>
        <a:bodyPr/>
        <a:lstStyle/>
        <a:p>
          <a:r>
            <a:rPr lang="en-US" dirty="0"/>
            <a:t>Community Outreach</a:t>
          </a:r>
        </a:p>
      </dgm:t>
    </dgm:pt>
    <dgm:pt modelId="{EAF3E63D-2628-41EE-8A84-09BE463966A0}" type="parTrans" cxnId="{9D517AE8-AE8B-4193-AFD9-D42EF7680974}">
      <dgm:prSet/>
      <dgm:spPr/>
      <dgm:t>
        <a:bodyPr/>
        <a:lstStyle/>
        <a:p>
          <a:endParaRPr lang="en-US"/>
        </a:p>
      </dgm:t>
    </dgm:pt>
    <dgm:pt modelId="{B4EE7437-E457-410B-86C9-45C4B9A9E6B4}" type="sibTrans" cxnId="{9D517AE8-AE8B-4193-AFD9-D42EF7680974}">
      <dgm:prSet/>
      <dgm:spPr/>
      <dgm:t>
        <a:bodyPr/>
        <a:lstStyle/>
        <a:p>
          <a:endParaRPr lang="en-US"/>
        </a:p>
      </dgm:t>
    </dgm:pt>
    <dgm:pt modelId="{67784726-DCC6-4533-8924-1A3F775C3AD7}">
      <dgm:prSet/>
      <dgm:spPr/>
      <dgm:t>
        <a:bodyPr/>
        <a:lstStyle/>
        <a:p>
          <a:r>
            <a:rPr lang="en-US"/>
            <a:t>Employment and Public Accommodations Discrimination Investigations and Training</a:t>
          </a:r>
          <a:endParaRPr lang="en-US" dirty="0"/>
        </a:p>
      </dgm:t>
    </dgm:pt>
    <dgm:pt modelId="{92AEA585-C2F0-4843-86EB-385F7E5E0285}" type="parTrans" cxnId="{6DBC7E7B-3CC4-4226-B8BF-7D884EDA16F8}">
      <dgm:prSet/>
      <dgm:spPr/>
      <dgm:t>
        <a:bodyPr/>
        <a:lstStyle/>
        <a:p>
          <a:endParaRPr lang="en-US"/>
        </a:p>
      </dgm:t>
    </dgm:pt>
    <dgm:pt modelId="{A87C9B55-51CE-483E-89A1-C2F8D21C17C5}" type="sibTrans" cxnId="{6DBC7E7B-3CC4-4226-B8BF-7D884EDA16F8}">
      <dgm:prSet/>
      <dgm:spPr/>
      <dgm:t>
        <a:bodyPr/>
        <a:lstStyle/>
        <a:p>
          <a:endParaRPr lang="en-US"/>
        </a:p>
      </dgm:t>
    </dgm:pt>
    <dgm:pt modelId="{F76426CC-BD72-42BC-BAD4-FAED47927FD5}" type="pres">
      <dgm:prSet presAssocID="{A635FF2B-023A-4BE3-B934-AA7D67381A11}" presName="linear" presStyleCnt="0">
        <dgm:presLayoutVars>
          <dgm:animLvl val="lvl"/>
          <dgm:resizeHandles val="exact"/>
        </dgm:presLayoutVars>
      </dgm:prSet>
      <dgm:spPr/>
    </dgm:pt>
    <dgm:pt modelId="{0DD88158-867F-4332-96AB-F0E01F232C17}" type="pres">
      <dgm:prSet presAssocID="{FE53F064-C339-4210-A343-2BA246755ADE}" presName="parentText" presStyleLbl="node1" presStyleIdx="0" presStyleCnt="7">
        <dgm:presLayoutVars>
          <dgm:chMax val="0"/>
          <dgm:bulletEnabled val="1"/>
        </dgm:presLayoutVars>
      </dgm:prSet>
      <dgm:spPr/>
    </dgm:pt>
    <dgm:pt modelId="{A09ED577-083E-4BFB-A0EF-A8C98FD92F52}" type="pres">
      <dgm:prSet presAssocID="{48FAC0D1-0C24-4112-82D1-FD8134CA9E31}" presName="spacer" presStyleCnt="0"/>
      <dgm:spPr/>
    </dgm:pt>
    <dgm:pt modelId="{D4D76943-B666-4FA0-9546-0ECB3ECC651C}" type="pres">
      <dgm:prSet presAssocID="{05EC98B0-AD74-4143-8FCE-9B0C508CC713}" presName="parentText" presStyleLbl="node1" presStyleIdx="1" presStyleCnt="7">
        <dgm:presLayoutVars>
          <dgm:chMax val="0"/>
          <dgm:bulletEnabled val="1"/>
        </dgm:presLayoutVars>
      </dgm:prSet>
      <dgm:spPr/>
    </dgm:pt>
    <dgm:pt modelId="{73E90EFB-BB46-4E97-AC41-4118B179D7CB}" type="pres">
      <dgm:prSet presAssocID="{306DC49A-F7FF-4B76-85FB-7BA1B6D5C14D}" presName="spacer" presStyleCnt="0"/>
      <dgm:spPr/>
    </dgm:pt>
    <dgm:pt modelId="{C81BF916-E39A-48C3-9EE4-4CAF9C5A17AA}" type="pres">
      <dgm:prSet presAssocID="{8DFD37DB-B26E-4E8C-BB62-B08DD66197F9}" presName="parentText" presStyleLbl="node1" presStyleIdx="2" presStyleCnt="7">
        <dgm:presLayoutVars>
          <dgm:chMax val="0"/>
          <dgm:bulletEnabled val="1"/>
        </dgm:presLayoutVars>
      </dgm:prSet>
      <dgm:spPr/>
    </dgm:pt>
    <dgm:pt modelId="{A8AF0C20-724C-4379-A73D-9FBFE2B6148B}" type="pres">
      <dgm:prSet presAssocID="{C2E496FF-9401-459B-BE6A-54BB9FADC520}" presName="spacer" presStyleCnt="0"/>
      <dgm:spPr/>
    </dgm:pt>
    <dgm:pt modelId="{E9D865D3-42AC-44DD-8245-F6B25B97F756}" type="pres">
      <dgm:prSet presAssocID="{67784726-DCC6-4533-8924-1A3F775C3AD7}" presName="parentText" presStyleLbl="node1" presStyleIdx="3" presStyleCnt="7">
        <dgm:presLayoutVars>
          <dgm:chMax val="0"/>
          <dgm:bulletEnabled val="1"/>
        </dgm:presLayoutVars>
      </dgm:prSet>
      <dgm:spPr/>
    </dgm:pt>
    <dgm:pt modelId="{E977357D-1B2E-4D48-A0F0-1469A0E7A323}" type="pres">
      <dgm:prSet presAssocID="{A87C9B55-51CE-483E-89A1-C2F8D21C17C5}" presName="spacer" presStyleCnt="0"/>
      <dgm:spPr/>
    </dgm:pt>
    <dgm:pt modelId="{4C06FADC-4BF7-4C2F-8E49-5426D655F99C}" type="pres">
      <dgm:prSet presAssocID="{343867DC-7FA9-4DD6-8087-5F74FF7E3A80}" presName="parentText" presStyleLbl="node1" presStyleIdx="4" presStyleCnt="7">
        <dgm:presLayoutVars>
          <dgm:chMax val="0"/>
          <dgm:bulletEnabled val="1"/>
        </dgm:presLayoutVars>
      </dgm:prSet>
      <dgm:spPr/>
    </dgm:pt>
    <dgm:pt modelId="{C80A2FD1-7A0F-4886-90B0-C018ADA78F93}" type="pres">
      <dgm:prSet presAssocID="{15359BBB-05E8-4885-B3F3-8CB48D3B3174}" presName="spacer" presStyleCnt="0"/>
      <dgm:spPr/>
    </dgm:pt>
    <dgm:pt modelId="{7149A76D-8ED5-4862-B712-E5D157F9A94C}" type="pres">
      <dgm:prSet presAssocID="{F39B4637-40D5-4A01-8A4D-779777806A60}" presName="parentText" presStyleLbl="node1" presStyleIdx="5" presStyleCnt="7">
        <dgm:presLayoutVars>
          <dgm:chMax val="0"/>
          <dgm:bulletEnabled val="1"/>
        </dgm:presLayoutVars>
      </dgm:prSet>
      <dgm:spPr/>
    </dgm:pt>
    <dgm:pt modelId="{3BC59E61-C070-4DBE-B9BA-67C8250D3D4D}" type="pres">
      <dgm:prSet presAssocID="{1F1CC8CA-4E91-4CCA-A95F-E20707A64292}" presName="spacer" presStyleCnt="0"/>
      <dgm:spPr/>
    </dgm:pt>
    <dgm:pt modelId="{A0C8AEA6-FD1C-4266-9B54-8CEB0B39DE8B}" type="pres">
      <dgm:prSet presAssocID="{4CF9FA81-9166-4540-80AF-11AE4E6ACAB7}" presName="parentText" presStyleLbl="node1" presStyleIdx="6" presStyleCnt="7">
        <dgm:presLayoutVars>
          <dgm:chMax val="0"/>
          <dgm:bulletEnabled val="1"/>
        </dgm:presLayoutVars>
      </dgm:prSet>
      <dgm:spPr/>
    </dgm:pt>
  </dgm:ptLst>
  <dgm:cxnLst>
    <dgm:cxn modelId="{BA101919-4FA1-45B1-9B2F-217EEF1E8307}" type="presOf" srcId="{4CF9FA81-9166-4540-80AF-11AE4E6ACAB7}" destId="{A0C8AEA6-FD1C-4266-9B54-8CEB0B39DE8B}" srcOrd="0" destOrd="0" presId="urn:microsoft.com/office/officeart/2005/8/layout/vList2"/>
    <dgm:cxn modelId="{076FFC58-9B1B-406E-B814-68FC3AB55A7E}" type="presOf" srcId="{FE53F064-C339-4210-A343-2BA246755ADE}" destId="{0DD88158-867F-4332-96AB-F0E01F232C17}" srcOrd="0" destOrd="0" presId="urn:microsoft.com/office/officeart/2005/8/layout/vList2"/>
    <dgm:cxn modelId="{E1FAD65A-FA1C-48BE-BC5A-B1B3D9E15AE0}" srcId="{A635FF2B-023A-4BE3-B934-AA7D67381A11}" destId="{8DFD37DB-B26E-4E8C-BB62-B08DD66197F9}" srcOrd="2" destOrd="0" parTransId="{4CE2892F-3AEE-4C07-9C49-B0500ACE337E}" sibTransId="{C2E496FF-9401-459B-BE6A-54BB9FADC520}"/>
    <dgm:cxn modelId="{11DD546C-7435-47F1-8960-42011F12BEFD}" srcId="{A635FF2B-023A-4BE3-B934-AA7D67381A11}" destId="{FE53F064-C339-4210-A343-2BA246755ADE}" srcOrd="0" destOrd="0" parTransId="{8E849FE2-C6A1-4DB4-84A4-20728DC9C4AF}" sibTransId="{48FAC0D1-0C24-4112-82D1-FD8134CA9E31}"/>
    <dgm:cxn modelId="{6DBC7E7B-3CC4-4226-B8BF-7D884EDA16F8}" srcId="{A635FF2B-023A-4BE3-B934-AA7D67381A11}" destId="{67784726-DCC6-4533-8924-1A3F775C3AD7}" srcOrd="3" destOrd="0" parTransId="{92AEA585-C2F0-4843-86EB-385F7E5E0285}" sibTransId="{A87C9B55-51CE-483E-89A1-C2F8D21C17C5}"/>
    <dgm:cxn modelId="{379FAF86-B668-40E1-928D-9B50134496FE}" type="presOf" srcId="{67784726-DCC6-4533-8924-1A3F775C3AD7}" destId="{E9D865D3-42AC-44DD-8245-F6B25B97F756}" srcOrd="0" destOrd="0" presId="urn:microsoft.com/office/officeart/2005/8/layout/vList2"/>
    <dgm:cxn modelId="{9E487E9E-F99A-495E-87A0-E4B44223FBE4}" type="presOf" srcId="{343867DC-7FA9-4DD6-8087-5F74FF7E3A80}" destId="{4C06FADC-4BF7-4C2F-8E49-5426D655F99C}" srcOrd="0" destOrd="0" presId="urn:microsoft.com/office/officeart/2005/8/layout/vList2"/>
    <dgm:cxn modelId="{B74038AC-6892-44D3-8363-C23321A472B2}" type="presOf" srcId="{A635FF2B-023A-4BE3-B934-AA7D67381A11}" destId="{F76426CC-BD72-42BC-BAD4-FAED47927FD5}" srcOrd="0" destOrd="0" presId="urn:microsoft.com/office/officeart/2005/8/layout/vList2"/>
    <dgm:cxn modelId="{33B15CAF-77E6-4364-A999-004478339A45}" type="presOf" srcId="{F39B4637-40D5-4A01-8A4D-779777806A60}" destId="{7149A76D-8ED5-4862-B712-E5D157F9A94C}" srcOrd="0" destOrd="0" presId="urn:microsoft.com/office/officeart/2005/8/layout/vList2"/>
    <dgm:cxn modelId="{1FECE9C7-9459-46C9-A131-95C751D26A65}" type="presOf" srcId="{05EC98B0-AD74-4143-8FCE-9B0C508CC713}" destId="{D4D76943-B666-4FA0-9546-0ECB3ECC651C}" srcOrd="0" destOrd="0" presId="urn:microsoft.com/office/officeart/2005/8/layout/vList2"/>
    <dgm:cxn modelId="{138FEDC9-7240-48E9-9C64-29B43A705D15}" srcId="{A635FF2B-023A-4BE3-B934-AA7D67381A11}" destId="{05EC98B0-AD74-4143-8FCE-9B0C508CC713}" srcOrd="1" destOrd="0" parTransId="{D9C9A010-E487-4EA5-8064-25FDDF411EC3}" sibTransId="{306DC49A-F7FF-4B76-85FB-7BA1B6D5C14D}"/>
    <dgm:cxn modelId="{68A906CE-FE88-4673-AE5D-D7EF22A32A03}" srcId="{A635FF2B-023A-4BE3-B934-AA7D67381A11}" destId="{F39B4637-40D5-4A01-8A4D-779777806A60}" srcOrd="5" destOrd="0" parTransId="{518F4F04-0191-40EF-9D9A-6CC48D2F1CBD}" sibTransId="{1F1CC8CA-4E91-4CCA-A95F-E20707A64292}"/>
    <dgm:cxn modelId="{8F2B3FE0-1475-4CDD-A574-023DDB399CCC}" type="presOf" srcId="{8DFD37DB-B26E-4E8C-BB62-B08DD66197F9}" destId="{C81BF916-E39A-48C3-9EE4-4CAF9C5A17AA}" srcOrd="0" destOrd="0" presId="urn:microsoft.com/office/officeart/2005/8/layout/vList2"/>
    <dgm:cxn modelId="{9D517AE8-AE8B-4193-AFD9-D42EF7680974}" srcId="{A635FF2B-023A-4BE3-B934-AA7D67381A11}" destId="{4CF9FA81-9166-4540-80AF-11AE4E6ACAB7}" srcOrd="6" destOrd="0" parTransId="{EAF3E63D-2628-41EE-8A84-09BE463966A0}" sibTransId="{B4EE7437-E457-410B-86C9-45C4B9A9E6B4}"/>
    <dgm:cxn modelId="{B89E0DFE-40E1-468C-B98F-846E8AF6769F}" srcId="{A635FF2B-023A-4BE3-B934-AA7D67381A11}" destId="{343867DC-7FA9-4DD6-8087-5F74FF7E3A80}" srcOrd="4" destOrd="0" parTransId="{4B8E7150-45DB-4C91-84E5-D267A8F492A1}" sibTransId="{15359BBB-05E8-4885-B3F3-8CB48D3B3174}"/>
    <dgm:cxn modelId="{CD913B66-8ECF-4064-AE33-8999F8401BB6}" type="presParOf" srcId="{F76426CC-BD72-42BC-BAD4-FAED47927FD5}" destId="{0DD88158-867F-4332-96AB-F0E01F232C17}" srcOrd="0" destOrd="0" presId="urn:microsoft.com/office/officeart/2005/8/layout/vList2"/>
    <dgm:cxn modelId="{91B4F102-4D81-46B3-9221-4758E8A664AF}" type="presParOf" srcId="{F76426CC-BD72-42BC-BAD4-FAED47927FD5}" destId="{A09ED577-083E-4BFB-A0EF-A8C98FD92F52}" srcOrd="1" destOrd="0" presId="urn:microsoft.com/office/officeart/2005/8/layout/vList2"/>
    <dgm:cxn modelId="{D106386E-276C-409F-8BE9-51B5F93E2B81}" type="presParOf" srcId="{F76426CC-BD72-42BC-BAD4-FAED47927FD5}" destId="{D4D76943-B666-4FA0-9546-0ECB3ECC651C}" srcOrd="2" destOrd="0" presId="urn:microsoft.com/office/officeart/2005/8/layout/vList2"/>
    <dgm:cxn modelId="{F58283D1-2A20-408C-8168-23797CFFB32E}" type="presParOf" srcId="{F76426CC-BD72-42BC-BAD4-FAED47927FD5}" destId="{73E90EFB-BB46-4E97-AC41-4118B179D7CB}" srcOrd="3" destOrd="0" presId="urn:microsoft.com/office/officeart/2005/8/layout/vList2"/>
    <dgm:cxn modelId="{120BA99F-084B-4F0E-B3F4-1BCCA85AD78F}" type="presParOf" srcId="{F76426CC-BD72-42BC-BAD4-FAED47927FD5}" destId="{C81BF916-E39A-48C3-9EE4-4CAF9C5A17AA}" srcOrd="4" destOrd="0" presId="urn:microsoft.com/office/officeart/2005/8/layout/vList2"/>
    <dgm:cxn modelId="{66A14EAF-0E41-46CB-A63E-392978FE1D9E}" type="presParOf" srcId="{F76426CC-BD72-42BC-BAD4-FAED47927FD5}" destId="{A8AF0C20-724C-4379-A73D-9FBFE2B6148B}" srcOrd="5" destOrd="0" presId="urn:microsoft.com/office/officeart/2005/8/layout/vList2"/>
    <dgm:cxn modelId="{13E38F75-7B4F-4DAA-BC70-E2E174D802DB}" type="presParOf" srcId="{F76426CC-BD72-42BC-BAD4-FAED47927FD5}" destId="{E9D865D3-42AC-44DD-8245-F6B25B97F756}" srcOrd="6" destOrd="0" presId="urn:microsoft.com/office/officeart/2005/8/layout/vList2"/>
    <dgm:cxn modelId="{4261964B-027E-474A-8A91-1E8A872AB38A}" type="presParOf" srcId="{F76426CC-BD72-42BC-BAD4-FAED47927FD5}" destId="{E977357D-1B2E-4D48-A0F0-1469A0E7A323}" srcOrd="7" destOrd="0" presId="urn:microsoft.com/office/officeart/2005/8/layout/vList2"/>
    <dgm:cxn modelId="{1FEAD2EC-4B8C-424A-92E5-E295DCCC18B9}" type="presParOf" srcId="{F76426CC-BD72-42BC-BAD4-FAED47927FD5}" destId="{4C06FADC-4BF7-4C2F-8E49-5426D655F99C}" srcOrd="8" destOrd="0" presId="urn:microsoft.com/office/officeart/2005/8/layout/vList2"/>
    <dgm:cxn modelId="{0BD2C508-D13D-4F28-BE84-6540252D4938}" type="presParOf" srcId="{F76426CC-BD72-42BC-BAD4-FAED47927FD5}" destId="{C80A2FD1-7A0F-4886-90B0-C018ADA78F93}" srcOrd="9" destOrd="0" presId="urn:microsoft.com/office/officeart/2005/8/layout/vList2"/>
    <dgm:cxn modelId="{A46B030F-1367-4A70-A1EC-1FF79C405547}" type="presParOf" srcId="{F76426CC-BD72-42BC-BAD4-FAED47927FD5}" destId="{7149A76D-8ED5-4862-B712-E5D157F9A94C}" srcOrd="10" destOrd="0" presId="urn:microsoft.com/office/officeart/2005/8/layout/vList2"/>
    <dgm:cxn modelId="{2F4EB03C-20D0-4DDA-A4C9-0300CA897687}" type="presParOf" srcId="{F76426CC-BD72-42BC-BAD4-FAED47927FD5}" destId="{3BC59E61-C070-4DBE-B9BA-67C8250D3D4D}" srcOrd="11" destOrd="0" presId="urn:microsoft.com/office/officeart/2005/8/layout/vList2"/>
    <dgm:cxn modelId="{2FECAE66-775B-45B6-B87D-09C53ED6D972}" type="presParOf" srcId="{F76426CC-BD72-42BC-BAD4-FAED47927FD5}" destId="{A0C8AEA6-FD1C-4266-9B54-8CEB0B39DE8B}"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CFCF5-922D-43DC-AB80-89EA6FAE1F27}"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77D7B950-6E62-4AE4-A8B7-6FCE6681987C}">
      <dgm:prSet/>
      <dgm:spPr/>
      <dgm:t>
        <a:bodyPr/>
        <a:lstStyle/>
        <a:p>
          <a:r>
            <a:rPr lang="en-US" dirty="0"/>
            <a:t>Advise</a:t>
          </a:r>
        </a:p>
      </dgm:t>
    </dgm:pt>
    <dgm:pt modelId="{B6C69075-3C04-4B9A-AA7B-A1F902AC553B}" type="parTrans" cxnId="{55A76732-7949-4743-92D5-6216EEC2B10A}">
      <dgm:prSet/>
      <dgm:spPr/>
      <dgm:t>
        <a:bodyPr/>
        <a:lstStyle/>
        <a:p>
          <a:endParaRPr lang="en-US"/>
        </a:p>
      </dgm:t>
    </dgm:pt>
    <dgm:pt modelId="{FBB7AD4A-5C22-494F-8C25-904148C996DF}" type="sibTrans" cxnId="{55A76732-7949-4743-92D5-6216EEC2B10A}">
      <dgm:prSet/>
      <dgm:spPr/>
      <dgm:t>
        <a:bodyPr/>
        <a:lstStyle/>
        <a:p>
          <a:endParaRPr lang="en-US"/>
        </a:p>
      </dgm:t>
    </dgm:pt>
    <dgm:pt modelId="{A327CC0D-C028-4DFB-9DCF-E798500B0CEB}">
      <dgm:prSet/>
      <dgm:spPr/>
      <dgm:t>
        <a:bodyPr/>
        <a:lstStyle/>
        <a:p>
          <a:pPr algn="ctr"/>
          <a:r>
            <a:rPr lang="en-US" dirty="0"/>
            <a:t>Advise (NCGS 42- NC Residential Rental Agreement Act)</a:t>
          </a:r>
        </a:p>
      </dgm:t>
    </dgm:pt>
    <dgm:pt modelId="{B2281C8B-FDBB-45F7-B73E-E802B5242C5B}" type="parTrans" cxnId="{152C3BCB-BCF4-4E41-81D8-212D842A68EE}">
      <dgm:prSet/>
      <dgm:spPr/>
      <dgm:t>
        <a:bodyPr/>
        <a:lstStyle/>
        <a:p>
          <a:endParaRPr lang="en-US"/>
        </a:p>
      </dgm:t>
    </dgm:pt>
    <dgm:pt modelId="{9A9C0571-8759-4848-8A8B-5DA3FEEF0F3C}" type="sibTrans" cxnId="{152C3BCB-BCF4-4E41-81D8-212D842A68EE}">
      <dgm:prSet/>
      <dgm:spPr/>
      <dgm:t>
        <a:bodyPr/>
        <a:lstStyle/>
        <a:p>
          <a:endParaRPr lang="en-US"/>
        </a:p>
      </dgm:t>
    </dgm:pt>
    <dgm:pt modelId="{517CA1A6-8212-4A24-B2F6-241E8A48BF87}">
      <dgm:prSet/>
      <dgm:spPr/>
      <dgm:t>
        <a:bodyPr/>
        <a:lstStyle/>
        <a:p>
          <a:r>
            <a:rPr lang="en-US" dirty="0"/>
            <a:t>Mediate</a:t>
          </a:r>
        </a:p>
      </dgm:t>
    </dgm:pt>
    <dgm:pt modelId="{A4575F81-51FE-46CD-9FCB-F631C89E8719}" type="parTrans" cxnId="{2CF21751-3CF2-4996-AE2F-030D327E8A27}">
      <dgm:prSet/>
      <dgm:spPr/>
      <dgm:t>
        <a:bodyPr/>
        <a:lstStyle/>
        <a:p>
          <a:endParaRPr lang="en-US"/>
        </a:p>
      </dgm:t>
    </dgm:pt>
    <dgm:pt modelId="{C0E39039-9E83-4ECC-8444-5C2E0E98F08B}" type="sibTrans" cxnId="{2CF21751-3CF2-4996-AE2F-030D327E8A27}">
      <dgm:prSet/>
      <dgm:spPr/>
      <dgm:t>
        <a:bodyPr/>
        <a:lstStyle/>
        <a:p>
          <a:endParaRPr lang="en-US"/>
        </a:p>
      </dgm:t>
    </dgm:pt>
    <dgm:pt modelId="{54BD9BE3-B44A-4C0A-95E9-947A5B5CA913}">
      <dgm:prSet/>
      <dgm:spPr/>
      <dgm:t>
        <a:bodyPr/>
        <a:lstStyle/>
        <a:p>
          <a:pPr algn="ctr"/>
          <a:r>
            <a:rPr lang="en-US" dirty="0"/>
            <a:t>Mediate (Free, Voluntary)</a:t>
          </a:r>
        </a:p>
      </dgm:t>
    </dgm:pt>
    <dgm:pt modelId="{FD1D2565-0E30-4629-89B5-A661EC5D2AA2}" type="parTrans" cxnId="{AB1D25F6-EE9D-4BB4-B55F-DD27C77BC8F4}">
      <dgm:prSet/>
      <dgm:spPr/>
      <dgm:t>
        <a:bodyPr/>
        <a:lstStyle/>
        <a:p>
          <a:endParaRPr lang="en-US"/>
        </a:p>
      </dgm:t>
    </dgm:pt>
    <dgm:pt modelId="{65DE2462-235F-4ACD-A3E6-2EC8457C06D6}" type="sibTrans" cxnId="{AB1D25F6-EE9D-4BB4-B55F-DD27C77BC8F4}">
      <dgm:prSet/>
      <dgm:spPr/>
      <dgm:t>
        <a:bodyPr/>
        <a:lstStyle/>
        <a:p>
          <a:endParaRPr lang="en-US"/>
        </a:p>
      </dgm:t>
    </dgm:pt>
    <dgm:pt modelId="{96E76A74-F38E-4386-8EF5-6DF62DCABD95}">
      <dgm:prSet/>
      <dgm:spPr/>
      <dgm:t>
        <a:bodyPr/>
        <a:lstStyle/>
        <a:p>
          <a:r>
            <a:rPr lang="en-US"/>
            <a:t>Refer</a:t>
          </a:r>
        </a:p>
      </dgm:t>
    </dgm:pt>
    <dgm:pt modelId="{0A170D4C-880F-45C8-AABA-20D5BA8A74EC}" type="parTrans" cxnId="{6A3C4E9D-4848-4999-A3F1-23083B261ACF}">
      <dgm:prSet/>
      <dgm:spPr/>
      <dgm:t>
        <a:bodyPr/>
        <a:lstStyle/>
        <a:p>
          <a:endParaRPr lang="en-US"/>
        </a:p>
      </dgm:t>
    </dgm:pt>
    <dgm:pt modelId="{1079B102-57BC-4158-8FD2-D5A854F8C07E}" type="sibTrans" cxnId="{6A3C4E9D-4848-4999-A3F1-23083B261ACF}">
      <dgm:prSet/>
      <dgm:spPr/>
      <dgm:t>
        <a:bodyPr/>
        <a:lstStyle/>
        <a:p>
          <a:endParaRPr lang="en-US"/>
        </a:p>
      </dgm:t>
    </dgm:pt>
    <dgm:pt modelId="{CAF28F7F-C336-4246-94EE-7A6DCF0FCCEE}">
      <dgm:prSet/>
      <dgm:spPr/>
      <dgm:t>
        <a:bodyPr/>
        <a:lstStyle/>
        <a:p>
          <a:pPr algn="ctr"/>
          <a:r>
            <a:rPr lang="en-US" dirty="0"/>
            <a:t>Refer (Private Attorney, Other Agencies)</a:t>
          </a:r>
        </a:p>
      </dgm:t>
    </dgm:pt>
    <dgm:pt modelId="{869972B0-900F-4E33-9275-7BA3BDF45139}" type="parTrans" cxnId="{E37C0462-528F-4067-917E-FC0C501A00A3}">
      <dgm:prSet/>
      <dgm:spPr/>
      <dgm:t>
        <a:bodyPr/>
        <a:lstStyle/>
        <a:p>
          <a:endParaRPr lang="en-US"/>
        </a:p>
      </dgm:t>
    </dgm:pt>
    <dgm:pt modelId="{C5C5D686-981E-490F-81FF-949EE1BBDD97}" type="sibTrans" cxnId="{E37C0462-528F-4067-917E-FC0C501A00A3}">
      <dgm:prSet/>
      <dgm:spPr/>
      <dgm:t>
        <a:bodyPr/>
        <a:lstStyle/>
        <a:p>
          <a:endParaRPr lang="en-US"/>
        </a:p>
      </dgm:t>
    </dgm:pt>
    <dgm:pt modelId="{73C518C3-37F8-469C-BD0E-EE828A2BF3E0}" type="pres">
      <dgm:prSet presAssocID="{659CFCF5-922D-43DC-AB80-89EA6FAE1F27}" presName="Name0" presStyleCnt="0">
        <dgm:presLayoutVars>
          <dgm:dir/>
          <dgm:animLvl val="lvl"/>
          <dgm:resizeHandles val="exact"/>
        </dgm:presLayoutVars>
      </dgm:prSet>
      <dgm:spPr/>
    </dgm:pt>
    <dgm:pt modelId="{ABFCEB17-1EDD-473C-BA04-F0347873179B}" type="pres">
      <dgm:prSet presAssocID="{77D7B950-6E62-4AE4-A8B7-6FCE6681987C}" presName="composite" presStyleCnt="0"/>
      <dgm:spPr/>
    </dgm:pt>
    <dgm:pt modelId="{4053BFC1-8480-4D1D-831A-83597D0B5543}" type="pres">
      <dgm:prSet presAssocID="{77D7B950-6E62-4AE4-A8B7-6FCE6681987C}" presName="parTx" presStyleLbl="alignNode1" presStyleIdx="0" presStyleCnt="3">
        <dgm:presLayoutVars>
          <dgm:chMax val="0"/>
          <dgm:chPref val="0"/>
        </dgm:presLayoutVars>
      </dgm:prSet>
      <dgm:spPr/>
    </dgm:pt>
    <dgm:pt modelId="{6F859734-6153-4C46-948D-36CC93C6EF0D}" type="pres">
      <dgm:prSet presAssocID="{77D7B950-6E62-4AE4-A8B7-6FCE6681987C}" presName="desTx" presStyleLbl="alignAccFollowNode1" presStyleIdx="0" presStyleCnt="3">
        <dgm:presLayoutVars/>
      </dgm:prSet>
      <dgm:spPr/>
    </dgm:pt>
    <dgm:pt modelId="{D7E6A90B-4EEE-4FA3-89FB-314E95E0A3E9}" type="pres">
      <dgm:prSet presAssocID="{FBB7AD4A-5C22-494F-8C25-904148C996DF}" presName="space" presStyleCnt="0"/>
      <dgm:spPr/>
    </dgm:pt>
    <dgm:pt modelId="{FA18FBA7-A57D-40E9-BA95-9D9B81A6B23C}" type="pres">
      <dgm:prSet presAssocID="{517CA1A6-8212-4A24-B2F6-241E8A48BF87}" presName="composite" presStyleCnt="0"/>
      <dgm:spPr/>
    </dgm:pt>
    <dgm:pt modelId="{E03B9BEA-43D1-482A-86DF-CB6A88AB05C9}" type="pres">
      <dgm:prSet presAssocID="{517CA1A6-8212-4A24-B2F6-241E8A48BF87}" presName="parTx" presStyleLbl="alignNode1" presStyleIdx="1" presStyleCnt="3">
        <dgm:presLayoutVars>
          <dgm:chMax val="0"/>
          <dgm:chPref val="0"/>
        </dgm:presLayoutVars>
      </dgm:prSet>
      <dgm:spPr/>
    </dgm:pt>
    <dgm:pt modelId="{781A1D84-0A31-408B-B257-0A360B6C3E76}" type="pres">
      <dgm:prSet presAssocID="{517CA1A6-8212-4A24-B2F6-241E8A48BF87}" presName="desTx" presStyleLbl="alignAccFollowNode1" presStyleIdx="1" presStyleCnt="3">
        <dgm:presLayoutVars/>
      </dgm:prSet>
      <dgm:spPr/>
    </dgm:pt>
    <dgm:pt modelId="{2B7D35E3-99CC-4EF7-BD87-0CE0DF1291CB}" type="pres">
      <dgm:prSet presAssocID="{C0E39039-9E83-4ECC-8444-5C2E0E98F08B}" presName="space" presStyleCnt="0"/>
      <dgm:spPr/>
    </dgm:pt>
    <dgm:pt modelId="{95FF36E5-2A39-430A-B70D-A37B5FFDA8B0}" type="pres">
      <dgm:prSet presAssocID="{96E76A74-F38E-4386-8EF5-6DF62DCABD95}" presName="composite" presStyleCnt="0"/>
      <dgm:spPr/>
    </dgm:pt>
    <dgm:pt modelId="{DEEC5226-F602-48AE-93FC-31F0B59BE9B5}" type="pres">
      <dgm:prSet presAssocID="{96E76A74-F38E-4386-8EF5-6DF62DCABD95}" presName="parTx" presStyleLbl="alignNode1" presStyleIdx="2" presStyleCnt="3">
        <dgm:presLayoutVars>
          <dgm:chMax val="0"/>
          <dgm:chPref val="0"/>
        </dgm:presLayoutVars>
      </dgm:prSet>
      <dgm:spPr/>
    </dgm:pt>
    <dgm:pt modelId="{55F3DC7E-6D54-4A66-87C1-3A59FA0D93EC}" type="pres">
      <dgm:prSet presAssocID="{96E76A74-F38E-4386-8EF5-6DF62DCABD95}" presName="desTx" presStyleLbl="alignAccFollowNode1" presStyleIdx="2" presStyleCnt="3">
        <dgm:presLayoutVars/>
      </dgm:prSet>
      <dgm:spPr/>
    </dgm:pt>
  </dgm:ptLst>
  <dgm:cxnLst>
    <dgm:cxn modelId="{55A76732-7949-4743-92D5-6216EEC2B10A}" srcId="{659CFCF5-922D-43DC-AB80-89EA6FAE1F27}" destId="{77D7B950-6E62-4AE4-A8B7-6FCE6681987C}" srcOrd="0" destOrd="0" parTransId="{B6C69075-3C04-4B9A-AA7B-A1F902AC553B}" sibTransId="{FBB7AD4A-5C22-494F-8C25-904148C996DF}"/>
    <dgm:cxn modelId="{2CF21751-3CF2-4996-AE2F-030D327E8A27}" srcId="{659CFCF5-922D-43DC-AB80-89EA6FAE1F27}" destId="{517CA1A6-8212-4A24-B2F6-241E8A48BF87}" srcOrd="1" destOrd="0" parTransId="{A4575F81-51FE-46CD-9FCB-F631C89E8719}" sibTransId="{C0E39039-9E83-4ECC-8444-5C2E0E98F08B}"/>
    <dgm:cxn modelId="{E8119961-1EE7-4930-B231-7B6B4D82E5D7}" type="presOf" srcId="{517CA1A6-8212-4A24-B2F6-241E8A48BF87}" destId="{E03B9BEA-43D1-482A-86DF-CB6A88AB05C9}" srcOrd="0" destOrd="0" presId="urn:microsoft.com/office/officeart/2016/7/layout/HorizontalActionList"/>
    <dgm:cxn modelId="{E37C0462-528F-4067-917E-FC0C501A00A3}" srcId="{96E76A74-F38E-4386-8EF5-6DF62DCABD95}" destId="{CAF28F7F-C336-4246-94EE-7A6DCF0FCCEE}" srcOrd="0" destOrd="0" parTransId="{869972B0-900F-4E33-9275-7BA3BDF45139}" sibTransId="{C5C5D686-981E-490F-81FF-949EE1BBDD97}"/>
    <dgm:cxn modelId="{C39B3772-D413-4EAB-87E2-11F1D7FBED7C}" type="presOf" srcId="{96E76A74-F38E-4386-8EF5-6DF62DCABD95}" destId="{DEEC5226-F602-48AE-93FC-31F0B59BE9B5}" srcOrd="0" destOrd="0" presId="urn:microsoft.com/office/officeart/2016/7/layout/HorizontalActionList"/>
    <dgm:cxn modelId="{D6CE9D7C-1416-4276-A9CE-0CD2FE1A5313}" type="presOf" srcId="{CAF28F7F-C336-4246-94EE-7A6DCF0FCCEE}" destId="{55F3DC7E-6D54-4A66-87C1-3A59FA0D93EC}" srcOrd="0" destOrd="0" presId="urn:microsoft.com/office/officeart/2016/7/layout/HorizontalActionList"/>
    <dgm:cxn modelId="{BF0F7398-520F-4435-9823-73D828E0FB53}" type="presOf" srcId="{659CFCF5-922D-43DC-AB80-89EA6FAE1F27}" destId="{73C518C3-37F8-469C-BD0E-EE828A2BF3E0}" srcOrd="0" destOrd="0" presId="urn:microsoft.com/office/officeart/2016/7/layout/HorizontalActionList"/>
    <dgm:cxn modelId="{6A3C4E9D-4848-4999-A3F1-23083B261ACF}" srcId="{659CFCF5-922D-43DC-AB80-89EA6FAE1F27}" destId="{96E76A74-F38E-4386-8EF5-6DF62DCABD95}" srcOrd="2" destOrd="0" parTransId="{0A170D4C-880F-45C8-AABA-20D5BA8A74EC}" sibTransId="{1079B102-57BC-4158-8FD2-D5A854F8C07E}"/>
    <dgm:cxn modelId="{4C58C4BB-1CA7-4AAA-BA15-965273BD2424}" type="presOf" srcId="{77D7B950-6E62-4AE4-A8B7-6FCE6681987C}" destId="{4053BFC1-8480-4D1D-831A-83597D0B5543}" srcOrd="0" destOrd="0" presId="urn:microsoft.com/office/officeart/2016/7/layout/HorizontalActionList"/>
    <dgm:cxn modelId="{152C3BCB-BCF4-4E41-81D8-212D842A68EE}" srcId="{77D7B950-6E62-4AE4-A8B7-6FCE6681987C}" destId="{A327CC0D-C028-4DFB-9DCF-E798500B0CEB}" srcOrd="0" destOrd="0" parTransId="{B2281C8B-FDBB-45F7-B73E-E802B5242C5B}" sibTransId="{9A9C0571-8759-4848-8A8B-5DA3FEEF0F3C}"/>
    <dgm:cxn modelId="{CFCFFDE4-4237-42ED-AD9C-F36AE6470315}" type="presOf" srcId="{A327CC0D-C028-4DFB-9DCF-E798500B0CEB}" destId="{6F859734-6153-4C46-948D-36CC93C6EF0D}" srcOrd="0" destOrd="0" presId="urn:microsoft.com/office/officeart/2016/7/layout/HorizontalActionList"/>
    <dgm:cxn modelId="{65FFB5F0-181D-4FF1-9FB8-AEA67378B148}" type="presOf" srcId="{54BD9BE3-B44A-4C0A-95E9-947A5B5CA913}" destId="{781A1D84-0A31-408B-B257-0A360B6C3E76}" srcOrd="0" destOrd="0" presId="urn:microsoft.com/office/officeart/2016/7/layout/HorizontalActionList"/>
    <dgm:cxn modelId="{AB1D25F6-EE9D-4BB4-B55F-DD27C77BC8F4}" srcId="{517CA1A6-8212-4A24-B2F6-241E8A48BF87}" destId="{54BD9BE3-B44A-4C0A-95E9-947A5B5CA913}" srcOrd="0" destOrd="0" parTransId="{FD1D2565-0E30-4629-89B5-A661EC5D2AA2}" sibTransId="{65DE2462-235F-4ACD-A3E6-2EC8457C06D6}"/>
    <dgm:cxn modelId="{497421D7-BBA7-4AFF-B1AD-A6B5AA464221}" type="presParOf" srcId="{73C518C3-37F8-469C-BD0E-EE828A2BF3E0}" destId="{ABFCEB17-1EDD-473C-BA04-F0347873179B}" srcOrd="0" destOrd="0" presId="urn:microsoft.com/office/officeart/2016/7/layout/HorizontalActionList"/>
    <dgm:cxn modelId="{95500534-B512-4AF6-BD01-8854D9A74D97}" type="presParOf" srcId="{ABFCEB17-1EDD-473C-BA04-F0347873179B}" destId="{4053BFC1-8480-4D1D-831A-83597D0B5543}" srcOrd="0" destOrd="0" presId="urn:microsoft.com/office/officeart/2016/7/layout/HorizontalActionList"/>
    <dgm:cxn modelId="{B8B2C7B9-9CDC-4464-857E-D42766B63D92}" type="presParOf" srcId="{ABFCEB17-1EDD-473C-BA04-F0347873179B}" destId="{6F859734-6153-4C46-948D-36CC93C6EF0D}" srcOrd="1" destOrd="0" presId="urn:microsoft.com/office/officeart/2016/7/layout/HorizontalActionList"/>
    <dgm:cxn modelId="{85816FEE-6187-49E6-ABDB-EE3D7054D339}" type="presParOf" srcId="{73C518C3-37F8-469C-BD0E-EE828A2BF3E0}" destId="{D7E6A90B-4EEE-4FA3-89FB-314E95E0A3E9}" srcOrd="1" destOrd="0" presId="urn:microsoft.com/office/officeart/2016/7/layout/HorizontalActionList"/>
    <dgm:cxn modelId="{8FA58666-3097-474B-AD4D-6E8C33D7CEA4}" type="presParOf" srcId="{73C518C3-37F8-469C-BD0E-EE828A2BF3E0}" destId="{FA18FBA7-A57D-40E9-BA95-9D9B81A6B23C}" srcOrd="2" destOrd="0" presId="urn:microsoft.com/office/officeart/2016/7/layout/HorizontalActionList"/>
    <dgm:cxn modelId="{87FBCC84-1263-4BB8-A2F5-6635CFC8AF65}" type="presParOf" srcId="{FA18FBA7-A57D-40E9-BA95-9D9B81A6B23C}" destId="{E03B9BEA-43D1-482A-86DF-CB6A88AB05C9}" srcOrd="0" destOrd="0" presId="urn:microsoft.com/office/officeart/2016/7/layout/HorizontalActionList"/>
    <dgm:cxn modelId="{4B8E1101-B1C8-423D-9558-076119B3A3B6}" type="presParOf" srcId="{FA18FBA7-A57D-40E9-BA95-9D9B81A6B23C}" destId="{781A1D84-0A31-408B-B257-0A360B6C3E76}" srcOrd="1" destOrd="0" presId="urn:microsoft.com/office/officeart/2016/7/layout/HorizontalActionList"/>
    <dgm:cxn modelId="{7FBF7649-1F61-479F-8EB7-E3E60170C2DB}" type="presParOf" srcId="{73C518C3-37F8-469C-BD0E-EE828A2BF3E0}" destId="{2B7D35E3-99CC-4EF7-BD87-0CE0DF1291CB}" srcOrd="3" destOrd="0" presId="urn:microsoft.com/office/officeart/2016/7/layout/HorizontalActionList"/>
    <dgm:cxn modelId="{344DE9D3-E38C-42A3-8BC8-981D0EC28E6D}" type="presParOf" srcId="{73C518C3-37F8-469C-BD0E-EE828A2BF3E0}" destId="{95FF36E5-2A39-430A-B70D-A37B5FFDA8B0}" srcOrd="4" destOrd="0" presId="urn:microsoft.com/office/officeart/2016/7/layout/HorizontalActionList"/>
    <dgm:cxn modelId="{5CD1DA91-0A27-4642-89E9-38881D13D6E6}" type="presParOf" srcId="{95FF36E5-2A39-430A-B70D-A37B5FFDA8B0}" destId="{DEEC5226-F602-48AE-93FC-31F0B59BE9B5}" srcOrd="0" destOrd="0" presId="urn:microsoft.com/office/officeart/2016/7/layout/HorizontalActionList"/>
    <dgm:cxn modelId="{ACA20F86-43C8-473E-AA78-09A7F90B9899}" type="presParOf" srcId="{95FF36E5-2A39-430A-B70D-A37B5FFDA8B0}" destId="{55F3DC7E-6D54-4A66-87C1-3A59FA0D93EC}"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9CFCF5-922D-43DC-AB80-89EA6FAE1F27}" type="doc">
      <dgm:prSet loTypeId="urn:microsoft.com/office/officeart/2016/7/layout/VerticalSolidActionList" loCatId="List" qsTypeId="urn:microsoft.com/office/officeart/2005/8/quickstyle/simple4" qsCatId="simple" csTypeId="urn:microsoft.com/office/officeart/2005/8/colors/accent1_2" csCatId="accent1" phldr="1"/>
      <dgm:spPr/>
      <dgm:t>
        <a:bodyPr/>
        <a:lstStyle/>
        <a:p>
          <a:endParaRPr lang="en-US"/>
        </a:p>
      </dgm:t>
    </dgm:pt>
    <dgm:pt modelId="{77D7B950-6E62-4AE4-A8B7-6FCE6681987C}">
      <dgm:prSet custT="1"/>
      <dgm:spPr/>
      <dgm:t>
        <a:bodyPr/>
        <a:lstStyle/>
        <a:p>
          <a:r>
            <a:rPr lang="en-US" sz="1800" dirty="0"/>
            <a:t>People</a:t>
          </a:r>
        </a:p>
      </dgm:t>
    </dgm:pt>
    <dgm:pt modelId="{B6C69075-3C04-4B9A-AA7B-A1F902AC553B}" type="parTrans" cxnId="{55A76732-7949-4743-92D5-6216EEC2B10A}">
      <dgm:prSet/>
      <dgm:spPr/>
      <dgm:t>
        <a:bodyPr/>
        <a:lstStyle/>
        <a:p>
          <a:endParaRPr lang="en-US"/>
        </a:p>
      </dgm:t>
    </dgm:pt>
    <dgm:pt modelId="{FBB7AD4A-5C22-494F-8C25-904148C996DF}" type="sibTrans" cxnId="{55A76732-7949-4743-92D5-6216EEC2B10A}">
      <dgm:prSet/>
      <dgm:spPr/>
      <dgm:t>
        <a:bodyPr/>
        <a:lstStyle/>
        <a:p>
          <a:endParaRPr lang="en-US"/>
        </a:p>
      </dgm:t>
    </dgm:pt>
    <dgm:pt modelId="{A327CC0D-C028-4DFB-9DCF-E798500B0CEB}">
      <dgm:prSet custT="1"/>
      <dgm:spPr/>
      <dgm:t>
        <a:bodyPr/>
        <a:lstStyle/>
        <a:p>
          <a:r>
            <a:rPr lang="en-US" sz="1400" b="0" dirty="0"/>
            <a:t>Collective strength derived from people of diverse identities, abilities, and perspectives.</a:t>
          </a:r>
        </a:p>
      </dgm:t>
    </dgm:pt>
    <dgm:pt modelId="{B2281C8B-FDBB-45F7-B73E-E802B5242C5B}" type="parTrans" cxnId="{152C3BCB-BCF4-4E41-81D8-212D842A68EE}">
      <dgm:prSet/>
      <dgm:spPr/>
      <dgm:t>
        <a:bodyPr/>
        <a:lstStyle/>
        <a:p>
          <a:endParaRPr lang="en-US"/>
        </a:p>
      </dgm:t>
    </dgm:pt>
    <dgm:pt modelId="{9A9C0571-8759-4848-8A8B-5DA3FEEF0F3C}" type="sibTrans" cxnId="{152C3BCB-BCF4-4E41-81D8-212D842A68EE}">
      <dgm:prSet/>
      <dgm:spPr/>
      <dgm:t>
        <a:bodyPr/>
        <a:lstStyle/>
        <a:p>
          <a:endParaRPr lang="en-US"/>
        </a:p>
      </dgm:t>
    </dgm:pt>
    <dgm:pt modelId="{517CA1A6-8212-4A24-B2F6-241E8A48BF87}">
      <dgm:prSet/>
      <dgm:spPr/>
      <dgm:t>
        <a:bodyPr/>
        <a:lstStyle/>
        <a:p>
          <a:r>
            <a:rPr lang="en-US" dirty="0"/>
            <a:t>Paradigm</a:t>
          </a:r>
        </a:p>
      </dgm:t>
    </dgm:pt>
    <dgm:pt modelId="{A4575F81-51FE-46CD-9FCB-F631C89E8719}" type="parTrans" cxnId="{2CF21751-3CF2-4996-AE2F-030D327E8A27}">
      <dgm:prSet/>
      <dgm:spPr/>
      <dgm:t>
        <a:bodyPr/>
        <a:lstStyle/>
        <a:p>
          <a:endParaRPr lang="en-US"/>
        </a:p>
      </dgm:t>
    </dgm:pt>
    <dgm:pt modelId="{C0E39039-9E83-4ECC-8444-5C2E0E98F08B}" type="sibTrans" cxnId="{2CF21751-3CF2-4996-AE2F-030D327E8A27}">
      <dgm:prSet/>
      <dgm:spPr/>
      <dgm:t>
        <a:bodyPr/>
        <a:lstStyle/>
        <a:p>
          <a:endParaRPr lang="en-US"/>
        </a:p>
      </dgm:t>
    </dgm:pt>
    <dgm:pt modelId="{54BD9BE3-B44A-4C0A-95E9-947A5B5CA913}">
      <dgm:prSet custT="1"/>
      <dgm:spPr/>
      <dgm:t>
        <a:bodyPr/>
        <a:lstStyle/>
        <a:p>
          <a:r>
            <a:rPr lang="en-US" sz="1400" dirty="0"/>
            <a:t>Pluralistic orientation reflected in practices programs and policies.</a:t>
          </a:r>
        </a:p>
      </dgm:t>
    </dgm:pt>
    <dgm:pt modelId="{FD1D2565-0E30-4629-89B5-A661EC5D2AA2}" type="parTrans" cxnId="{AB1D25F6-EE9D-4BB4-B55F-DD27C77BC8F4}">
      <dgm:prSet/>
      <dgm:spPr/>
      <dgm:t>
        <a:bodyPr/>
        <a:lstStyle/>
        <a:p>
          <a:endParaRPr lang="en-US"/>
        </a:p>
      </dgm:t>
    </dgm:pt>
    <dgm:pt modelId="{65DE2462-235F-4ACD-A3E6-2EC8457C06D6}" type="sibTrans" cxnId="{AB1D25F6-EE9D-4BB4-B55F-DD27C77BC8F4}">
      <dgm:prSet/>
      <dgm:spPr/>
      <dgm:t>
        <a:bodyPr/>
        <a:lstStyle/>
        <a:p>
          <a:endParaRPr lang="en-US"/>
        </a:p>
      </dgm:t>
    </dgm:pt>
    <dgm:pt modelId="{96E76A74-F38E-4386-8EF5-6DF62DCABD95}">
      <dgm:prSet/>
      <dgm:spPr/>
      <dgm:t>
        <a:bodyPr/>
        <a:lstStyle/>
        <a:p>
          <a:r>
            <a:rPr lang="en-US" dirty="0"/>
            <a:t>Praxis </a:t>
          </a:r>
        </a:p>
      </dgm:t>
    </dgm:pt>
    <dgm:pt modelId="{0A170D4C-880F-45C8-AABA-20D5BA8A74EC}" type="parTrans" cxnId="{6A3C4E9D-4848-4999-A3F1-23083B261ACF}">
      <dgm:prSet/>
      <dgm:spPr/>
      <dgm:t>
        <a:bodyPr/>
        <a:lstStyle/>
        <a:p>
          <a:endParaRPr lang="en-US"/>
        </a:p>
      </dgm:t>
    </dgm:pt>
    <dgm:pt modelId="{1079B102-57BC-4158-8FD2-D5A854F8C07E}" type="sibTrans" cxnId="{6A3C4E9D-4848-4999-A3F1-23083B261ACF}">
      <dgm:prSet/>
      <dgm:spPr/>
      <dgm:t>
        <a:bodyPr/>
        <a:lstStyle/>
        <a:p>
          <a:endParaRPr lang="en-US"/>
        </a:p>
      </dgm:t>
    </dgm:pt>
    <dgm:pt modelId="{CAF28F7F-C336-4246-94EE-7A6DCF0FCCEE}">
      <dgm:prSet custT="1"/>
      <dgm:spPr/>
      <dgm:t>
        <a:bodyPr/>
        <a:lstStyle/>
        <a:p>
          <a:r>
            <a:rPr lang="en-US" sz="1400" b="0" dirty="0"/>
            <a:t>Positive and empathetic cross-cultural engagement.</a:t>
          </a:r>
        </a:p>
      </dgm:t>
    </dgm:pt>
    <dgm:pt modelId="{869972B0-900F-4E33-9275-7BA3BDF45139}" type="parTrans" cxnId="{E37C0462-528F-4067-917E-FC0C501A00A3}">
      <dgm:prSet/>
      <dgm:spPr/>
      <dgm:t>
        <a:bodyPr/>
        <a:lstStyle/>
        <a:p>
          <a:endParaRPr lang="en-US"/>
        </a:p>
      </dgm:t>
    </dgm:pt>
    <dgm:pt modelId="{C5C5D686-981E-490F-81FF-949EE1BBDD97}" type="sibTrans" cxnId="{E37C0462-528F-4067-917E-FC0C501A00A3}">
      <dgm:prSet/>
      <dgm:spPr/>
      <dgm:t>
        <a:bodyPr/>
        <a:lstStyle/>
        <a:p>
          <a:endParaRPr lang="en-US"/>
        </a:p>
      </dgm:t>
    </dgm:pt>
    <dgm:pt modelId="{E105A71C-87DC-4A3D-BDE3-B3C6447C6244}" type="pres">
      <dgm:prSet presAssocID="{659CFCF5-922D-43DC-AB80-89EA6FAE1F27}" presName="Name0" presStyleCnt="0">
        <dgm:presLayoutVars>
          <dgm:dir/>
          <dgm:animLvl val="lvl"/>
          <dgm:resizeHandles val="exact"/>
        </dgm:presLayoutVars>
      </dgm:prSet>
      <dgm:spPr/>
    </dgm:pt>
    <dgm:pt modelId="{0CDA5D48-AC96-4619-8563-879836418A89}" type="pres">
      <dgm:prSet presAssocID="{77D7B950-6E62-4AE4-A8B7-6FCE6681987C}" presName="linNode" presStyleCnt="0"/>
      <dgm:spPr/>
    </dgm:pt>
    <dgm:pt modelId="{59ABDB3F-2290-4133-99D6-70FE8902418B}" type="pres">
      <dgm:prSet presAssocID="{77D7B950-6E62-4AE4-A8B7-6FCE6681987C}" presName="parentText" presStyleLbl="alignNode1" presStyleIdx="0" presStyleCnt="3" custScaleX="171311">
        <dgm:presLayoutVars>
          <dgm:chMax val="1"/>
          <dgm:bulletEnabled/>
        </dgm:presLayoutVars>
      </dgm:prSet>
      <dgm:spPr/>
    </dgm:pt>
    <dgm:pt modelId="{246E3AC5-783C-452B-8903-2D16FC6A89F5}" type="pres">
      <dgm:prSet presAssocID="{77D7B950-6E62-4AE4-A8B7-6FCE6681987C}" presName="descendantText" presStyleLbl="alignAccFollowNode1" presStyleIdx="0" presStyleCnt="3">
        <dgm:presLayoutVars>
          <dgm:bulletEnabled/>
        </dgm:presLayoutVars>
      </dgm:prSet>
      <dgm:spPr/>
    </dgm:pt>
    <dgm:pt modelId="{3ACA2568-A038-46E3-A0ED-CAA66A4A441D}" type="pres">
      <dgm:prSet presAssocID="{FBB7AD4A-5C22-494F-8C25-904148C996DF}" presName="sp" presStyleCnt="0"/>
      <dgm:spPr/>
    </dgm:pt>
    <dgm:pt modelId="{BDA81545-285D-4E6A-9C17-FFB1A3EB66CE}" type="pres">
      <dgm:prSet presAssocID="{517CA1A6-8212-4A24-B2F6-241E8A48BF87}" presName="linNode" presStyleCnt="0"/>
      <dgm:spPr/>
    </dgm:pt>
    <dgm:pt modelId="{9797620B-3056-4237-988E-59B78CA6FE03}" type="pres">
      <dgm:prSet presAssocID="{517CA1A6-8212-4A24-B2F6-241E8A48BF87}" presName="parentText" presStyleLbl="alignNode1" presStyleIdx="1" presStyleCnt="3" custScaleX="171651">
        <dgm:presLayoutVars>
          <dgm:chMax val="1"/>
          <dgm:bulletEnabled/>
        </dgm:presLayoutVars>
      </dgm:prSet>
      <dgm:spPr/>
    </dgm:pt>
    <dgm:pt modelId="{ED1E4BAE-7A35-414C-B92D-21479CC9758A}" type="pres">
      <dgm:prSet presAssocID="{517CA1A6-8212-4A24-B2F6-241E8A48BF87}" presName="descendantText" presStyleLbl="alignAccFollowNode1" presStyleIdx="1" presStyleCnt="3">
        <dgm:presLayoutVars>
          <dgm:bulletEnabled/>
        </dgm:presLayoutVars>
      </dgm:prSet>
      <dgm:spPr/>
    </dgm:pt>
    <dgm:pt modelId="{EF610A75-9271-45A2-9F56-8D775A8D985B}" type="pres">
      <dgm:prSet presAssocID="{C0E39039-9E83-4ECC-8444-5C2E0E98F08B}" presName="sp" presStyleCnt="0"/>
      <dgm:spPr/>
    </dgm:pt>
    <dgm:pt modelId="{80FD3FCA-91EF-4A25-BFEC-DD9A20F0537A}" type="pres">
      <dgm:prSet presAssocID="{96E76A74-F38E-4386-8EF5-6DF62DCABD95}" presName="linNode" presStyleCnt="0"/>
      <dgm:spPr/>
    </dgm:pt>
    <dgm:pt modelId="{946A23D6-99DF-4B8D-8F09-A193D4498AC6}" type="pres">
      <dgm:prSet presAssocID="{96E76A74-F38E-4386-8EF5-6DF62DCABD95}" presName="parentText" presStyleLbl="alignNode1" presStyleIdx="2" presStyleCnt="3" custScaleX="171726">
        <dgm:presLayoutVars>
          <dgm:chMax val="1"/>
          <dgm:bulletEnabled/>
        </dgm:presLayoutVars>
      </dgm:prSet>
      <dgm:spPr/>
    </dgm:pt>
    <dgm:pt modelId="{CA4651B3-EFF9-4311-B41E-04312CF6B83D}" type="pres">
      <dgm:prSet presAssocID="{96E76A74-F38E-4386-8EF5-6DF62DCABD95}" presName="descendantText" presStyleLbl="alignAccFollowNode1" presStyleIdx="2" presStyleCnt="3">
        <dgm:presLayoutVars>
          <dgm:bulletEnabled/>
        </dgm:presLayoutVars>
      </dgm:prSet>
      <dgm:spPr/>
    </dgm:pt>
  </dgm:ptLst>
  <dgm:cxnLst>
    <dgm:cxn modelId="{55A76732-7949-4743-92D5-6216EEC2B10A}" srcId="{659CFCF5-922D-43DC-AB80-89EA6FAE1F27}" destId="{77D7B950-6E62-4AE4-A8B7-6FCE6681987C}" srcOrd="0" destOrd="0" parTransId="{B6C69075-3C04-4B9A-AA7B-A1F902AC553B}" sibTransId="{FBB7AD4A-5C22-494F-8C25-904148C996DF}"/>
    <dgm:cxn modelId="{B14A3050-31AF-45F3-A483-D1B903BD9E74}" type="presOf" srcId="{A327CC0D-C028-4DFB-9DCF-E798500B0CEB}" destId="{246E3AC5-783C-452B-8903-2D16FC6A89F5}" srcOrd="0" destOrd="0" presId="urn:microsoft.com/office/officeart/2016/7/layout/VerticalSolidActionList"/>
    <dgm:cxn modelId="{2CF21751-3CF2-4996-AE2F-030D327E8A27}" srcId="{659CFCF5-922D-43DC-AB80-89EA6FAE1F27}" destId="{517CA1A6-8212-4A24-B2F6-241E8A48BF87}" srcOrd="1" destOrd="0" parTransId="{A4575F81-51FE-46CD-9FCB-F631C89E8719}" sibTransId="{C0E39039-9E83-4ECC-8444-5C2E0E98F08B}"/>
    <dgm:cxn modelId="{35D82B5C-28F2-4E16-ACCB-BAF032DEA63A}" type="presOf" srcId="{659CFCF5-922D-43DC-AB80-89EA6FAE1F27}" destId="{E105A71C-87DC-4A3D-BDE3-B3C6447C6244}" srcOrd="0" destOrd="0" presId="urn:microsoft.com/office/officeart/2016/7/layout/VerticalSolidActionList"/>
    <dgm:cxn modelId="{E37C0462-528F-4067-917E-FC0C501A00A3}" srcId="{96E76A74-F38E-4386-8EF5-6DF62DCABD95}" destId="{CAF28F7F-C336-4246-94EE-7A6DCF0FCCEE}" srcOrd="0" destOrd="0" parTransId="{869972B0-900F-4E33-9275-7BA3BDF45139}" sibTransId="{C5C5D686-981E-490F-81FF-949EE1BBDD97}"/>
    <dgm:cxn modelId="{9FBC966B-9AD1-4643-87CA-6F49AF56343F}" type="presOf" srcId="{517CA1A6-8212-4A24-B2F6-241E8A48BF87}" destId="{9797620B-3056-4237-988E-59B78CA6FE03}" srcOrd="0" destOrd="0" presId="urn:microsoft.com/office/officeart/2016/7/layout/VerticalSolidActionList"/>
    <dgm:cxn modelId="{6A3C4E9D-4848-4999-A3F1-23083B261ACF}" srcId="{659CFCF5-922D-43DC-AB80-89EA6FAE1F27}" destId="{96E76A74-F38E-4386-8EF5-6DF62DCABD95}" srcOrd="2" destOrd="0" parTransId="{0A170D4C-880F-45C8-AABA-20D5BA8A74EC}" sibTransId="{1079B102-57BC-4158-8FD2-D5A854F8C07E}"/>
    <dgm:cxn modelId="{07BED69F-80E7-4274-A23D-725550FFBBE5}" type="presOf" srcId="{CAF28F7F-C336-4246-94EE-7A6DCF0FCCEE}" destId="{CA4651B3-EFF9-4311-B41E-04312CF6B83D}" srcOrd="0" destOrd="0" presId="urn:microsoft.com/office/officeart/2016/7/layout/VerticalSolidActionList"/>
    <dgm:cxn modelId="{E24369A7-A3EC-46E6-877B-30ABF7DDF516}" type="presOf" srcId="{96E76A74-F38E-4386-8EF5-6DF62DCABD95}" destId="{946A23D6-99DF-4B8D-8F09-A193D4498AC6}" srcOrd="0" destOrd="0" presId="urn:microsoft.com/office/officeart/2016/7/layout/VerticalSolidActionList"/>
    <dgm:cxn modelId="{19F171C9-03EE-4EC4-833C-8BE85B42DA50}" type="presOf" srcId="{77D7B950-6E62-4AE4-A8B7-6FCE6681987C}" destId="{59ABDB3F-2290-4133-99D6-70FE8902418B}" srcOrd="0" destOrd="0" presId="urn:microsoft.com/office/officeart/2016/7/layout/VerticalSolidActionList"/>
    <dgm:cxn modelId="{152C3BCB-BCF4-4E41-81D8-212D842A68EE}" srcId="{77D7B950-6E62-4AE4-A8B7-6FCE6681987C}" destId="{A327CC0D-C028-4DFB-9DCF-E798500B0CEB}" srcOrd="0" destOrd="0" parTransId="{B2281C8B-FDBB-45F7-B73E-E802B5242C5B}" sibTransId="{9A9C0571-8759-4848-8A8B-5DA3FEEF0F3C}"/>
    <dgm:cxn modelId="{CD94A5CB-1F71-4132-AF92-8E3416371BB9}" type="presOf" srcId="{54BD9BE3-B44A-4C0A-95E9-947A5B5CA913}" destId="{ED1E4BAE-7A35-414C-B92D-21479CC9758A}" srcOrd="0" destOrd="0" presId="urn:microsoft.com/office/officeart/2016/7/layout/VerticalSolidActionList"/>
    <dgm:cxn modelId="{AB1D25F6-EE9D-4BB4-B55F-DD27C77BC8F4}" srcId="{517CA1A6-8212-4A24-B2F6-241E8A48BF87}" destId="{54BD9BE3-B44A-4C0A-95E9-947A5B5CA913}" srcOrd="0" destOrd="0" parTransId="{FD1D2565-0E30-4629-89B5-A661EC5D2AA2}" sibTransId="{65DE2462-235F-4ACD-A3E6-2EC8457C06D6}"/>
    <dgm:cxn modelId="{1F0E4821-9132-4140-9307-168F066BDCB9}" type="presParOf" srcId="{E105A71C-87DC-4A3D-BDE3-B3C6447C6244}" destId="{0CDA5D48-AC96-4619-8563-879836418A89}" srcOrd="0" destOrd="0" presId="urn:microsoft.com/office/officeart/2016/7/layout/VerticalSolidActionList"/>
    <dgm:cxn modelId="{5CE664BC-979D-4D55-957A-50F6DE6F5675}" type="presParOf" srcId="{0CDA5D48-AC96-4619-8563-879836418A89}" destId="{59ABDB3F-2290-4133-99D6-70FE8902418B}" srcOrd="0" destOrd="0" presId="urn:microsoft.com/office/officeart/2016/7/layout/VerticalSolidActionList"/>
    <dgm:cxn modelId="{50F9FBCD-4071-41FE-B675-B70F21560E50}" type="presParOf" srcId="{0CDA5D48-AC96-4619-8563-879836418A89}" destId="{246E3AC5-783C-452B-8903-2D16FC6A89F5}" srcOrd="1" destOrd="0" presId="urn:microsoft.com/office/officeart/2016/7/layout/VerticalSolidActionList"/>
    <dgm:cxn modelId="{B96F111E-043D-414A-8148-617E6B0D7026}" type="presParOf" srcId="{E105A71C-87DC-4A3D-BDE3-B3C6447C6244}" destId="{3ACA2568-A038-46E3-A0ED-CAA66A4A441D}" srcOrd="1" destOrd="0" presId="urn:microsoft.com/office/officeart/2016/7/layout/VerticalSolidActionList"/>
    <dgm:cxn modelId="{A010B897-BFA5-4586-999B-5BEBE5910B3B}" type="presParOf" srcId="{E105A71C-87DC-4A3D-BDE3-B3C6447C6244}" destId="{BDA81545-285D-4E6A-9C17-FFB1A3EB66CE}" srcOrd="2" destOrd="0" presId="urn:microsoft.com/office/officeart/2016/7/layout/VerticalSolidActionList"/>
    <dgm:cxn modelId="{67EE3400-B85C-42C0-A9FA-74E58FED7544}" type="presParOf" srcId="{BDA81545-285D-4E6A-9C17-FFB1A3EB66CE}" destId="{9797620B-3056-4237-988E-59B78CA6FE03}" srcOrd="0" destOrd="0" presId="urn:microsoft.com/office/officeart/2016/7/layout/VerticalSolidActionList"/>
    <dgm:cxn modelId="{AE5D6059-8C8E-4876-8CB6-1DDF12F2B0B3}" type="presParOf" srcId="{BDA81545-285D-4E6A-9C17-FFB1A3EB66CE}" destId="{ED1E4BAE-7A35-414C-B92D-21479CC9758A}" srcOrd="1" destOrd="0" presId="urn:microsoft.com/office/officeart/2016/7/layout/VerticalSolidActionList"/>
    <dgm:cxn modelId="{C5DA6783-28C7-4673-82D6-B951D0745207}" type="presParOf" srcId="{E105A71C-87DC-4A3D-BDE3-B3C6447C6244}" destId="{EF610A75-9271-45A2-9F56-8D775A8D985B}" srcOrd="3" destOrd="0" presId="urn:microsoft.com/office/officeart/2016/7/layout/VerticalSolidActionList"/>
    <dgm:cxn modelId="{FF32425C-3175-41D7-BCB4-401D6CE71E3A}" type="presParOf" srcId="{E105A71C-87DC-4A3D-BDE3-B3C6447C6244}" destId="{80FD3FCA-91EF-4A25-BFEC-DD9A20F0537A}" srcOrd="4" destOrd="0" presId="urn:microsoft.com/office/officeart/2016/7/layout/VerticalSolidActionList"/>
    <dgm:cxn modelId="{08568B54-363A-4C98-A774-19D29D8CADCF}" type="presParOf" srcId="{80FD3FCA-91EF-4A25-BFEC-DD9A20F0537A}" destId="{946A23D6-99DF-4B8D-8F09-A193D4498AC6}" srcOrd="0" destOrd="0" presId="urn:microsoft.com/office/officeart/2016/7/layout/VerticalSolidActionList"/>
    <dgm:cxn modelId="{6E5CE455-BDD3-47A6-A269-BB847ED0A52B}" type="presParOf" srcId="{80FD3FCA-91EF-4A25-BFEC-DD9A20F0537A}" destId="{CA4651B3-EFF9-4311-B41E-04312CF6B83D}"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88158-867F-4332-96AB-F0E01F232C17}">
      <dsp:nvSpPr>
        <dsp:cNvPr id="0" name=""/>
        <dsp:cNvSpPr/>
      </dsp:nvSpPr>
      <dsp:spPr>
        <a:xfrm>
          <a:off x="0" y="106410"/>
          <a:ext cx="5175384" cy="716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Fair Housing and Landlord/Tenant Investigations and Training</a:t>
          </a:r>
        </a:p>
      </dsp:txBody>
      <dsp:txXfrm>
        <a:off x="34954" y="141364"/>
        <a:ext cx="5105476" cy="646132"/>
      </dsp:txXfrm>
    </dsp:sp>
    <dsp:sp modelId="{D4D76943-B666-4FA0-9546-0ECB3ECC651C}">
      <dsp:nvSpPr>
        <dsp:cNvPr id="0" name=""/>
        <dsp:cNvSpPr/>
      </dsp:nvSpPr>
      <dsp:spPr>
        <a:xfrm>
          <a:off x="0" y="874290"/>
          <a:ext cx="5175384" cy="71604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Legal Compliance on Residential Leases</a:t>
          </a:r>
          <a:endParaRPr lang="en-US" sz="1800" kern="1200">
            <a:latin typeface="Calibri Light" panose="020F0302020204030204"/>
          </a:endParaRPr>
        </a:p>
      </dsp:txBody>
      <dsp:txXfrm>
        <a:off x="34954" y="909244"/>
        <a:ext cx="5105476" cy="646132"/>
      </dsp:txXfrm>
    </dsp:sp>
    <dsp:sp modelId="{C81BF916-E39A-48C3-9EE4-4CAF9C5A17AA}">
      <dsp:nvSpPr>
        <dsp:cNvPr id="0" name=""/>
        <dsp:cNvSpPr/>
      </dsp:nvSpPr>
      <dsp:spPr>
        <a:xfrm>
          <a:off x="0" y="1642170"/>
          <a:ext cx="5175384" cy="7160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Mediation/Conciliation</a:t>
          </a:r>
        </a:p>
      </dsp:txBody>
      <dsp:txXfrm>
        <a:off x="34954" y="1677124"/>
        <a:ext cx="5105476" cy="646132"/>
      </dsp:txXfrm>
    </dsp:sp>
    <dsp:sp modelId="{E9D865D3-42AC-44DD-8245-F6B25B97F756}">
      <dsp:nvSpPr>
        <dsp:cNvPr id="0" name=""/>
        <dsp:cNvSpPr/>
      </dsp:nvSpPr>
      <dsp:spPr>
        <a:xfrm>
          <a:off x="0" y="2410050"/>
          <a:ext cx="5175384" cy="7160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Employment and Public Accommodations Discrimination Investigations and Training</a:t>
          </a:r>
          <a:endParaRPr lang="en-US" sz="1800" kern="1200" dirty="0"/>
        </a:p>
      </dsp:txBody>
      <dsp:txXfrm>
        <a:off x="34954" y="2445004"/>
        <a:ext cx="5105476" cy="646132"/>
      </dsp:txXfrm>
    </dsp:sp>
    <dsp:sp modelId="{4C06FADC-4BF7-4C2F-8E49-5426D655F99C}">
      <dsp:nvSpPr>
        <dsp:cNvPr id="0" name=""/>
        <dsp:cNvSpPr/>
      </dsp:nvSpPr>
      <dsp:spPr>
        <a:xfrm>
          <a:off x="0" y="3177930"/>
          <a:ext cx="5175384" cy="7160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Diversity, Equity, and Inclusion </a:t>
          </a:r>
        </a:p>
      </dsp:txBody>
      <dsp:txXfrm>
        <a:off x="34954" y="3212884"/>
        <a:ext cx="5105476" cy="646132"/>
      </dsp:txXfrm>
    </dsp:sp>
    <dsp:sp modelId="{7149A76D-8ED5-4862-B712-E5D157F9A94C}">
      <dsp:nvSpPr>
        <dsp:cNvPr id="0" name=""/>
        <dsp:cNvSpPr/>
      </dsp:nvSpPr>
      <dsp:spPr>
        <a:xfrm>
          <a:off x="0" y="3945810"/>
          <a:ext cx="5175384" cy="71604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Cultural and Race Relations Training</a:t>
          </a:r>
          <a:endParaRPr lang="en-US" sz="1800" kern="1200" dirty="0">
            <a:latin typeface="Calibri Light" panose="020F0302020204030204"/>
          </a:endParaRPr>
        </a:p>
      </dsp:txBody>
      <dsp:txXfrm>
        <a:off x="34954" y="3980764"/>
        <a:ext cx="5105476" cy="646132"/>
      </dsp:txXfrm>
    </dsp:sp>
    <dsp:sp modelId="{A0C8AEA6-FD1C-4266-9B54-8CEB0B39DE8B}">
      <dsp:nvSpPr>
        <dsp:cNvPr id="0" name=""/>
        <dsp:cNvSpPr/>
      </dsp:nvSpPr>
      <dsp:spPr>
        <a:xfrm>
          <a:off x="0" y="4713690"/>
          <a:ext cx="5175384" cy="7160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Community Outreach</a:t>
          </a:r>
        </a:p>
      </dsp:txBody>
      <dsp:txXfrm>
        <a:off x="34954" y="4748644"/>
        <a:ext cx="5105476" cy="646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BFC1-8480-4D1D-831A-83597D0B5543}">
      <dsp:nvSpPr>
        <dsp:cNvPr id="0" name=""/>
        <dsp:cNvSpPr/>
      </dsp:nvSpPr>
      <dsp:spPr>
        <a:xfrm>
          <a:off x="9447" y="777874"/>
          <a:ext cx="2550671" cy="7652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Advise</a:t>
          </a:r>
        </a:p>
      </dsp:txBody>
      <dsp:txXfrm>
        <a:off x="9447" y="777874"/>
        <a:ext cx="2550671" cy="765201"/>
      </dsp:txXfrm>
    </dsp:sp>
    <dsp:sp modelId="{6F859734-6153-4C46-948D-36CC93C6EF0D}">
      <dsp:nvSpPr>
        <dsp:cNvPr id="0" name=""/>
        <dsp:cNvSpPr/>
      </dsp:nvSpPr>
      <dsp:spPr>
        <a:xfrm>
          <a:off x="9447" y="1543076"/>
          <a:ext cx="2550671" cy="15684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ctr" defTabSz="844550">
            <a:lnSpc>
              <a:spcPct val="90000"/>
            </a:lnSpc>
            <a:spcBef>
              <a:spcPct val="0"/>
            </a:spcBef>
            <a:spcAft>
              <a:spcPct val="35000"/>
            </a:spcAft>
            <a:buNone/>
          </a:pPr>
          <a:r>
            <a:rPr lang="en-US" sz="1900" kern="1200" dirty="0"/>
            <a:t>Advise (NCGS 42- NC Residential Rental Agreement Act)</a:t>
          </a:r>
        </a:p>
      </dsp:txBody>
      <dsp:txXfrm>
        <a:off x="9447" y="1543076"/>
        <a:ext cx="2550671" cy="1568423"/>
      </dsp:txXfrm>
    </dsp:sp>
    <dsp:sp modelId="{E03B9BEA-43D1-482A-86DF-CB6A88AB05C9}">
      <dsp:nvSpPr>
        <dsp:cNvPr id="0" name=""/>
        <dsp:cNvSpPr/>
      </dsp:nvSpPr>
      <dsp:spPr>
        <a:xfrm>
          <a:off x="2668014" y="777874"/>
          <a:ext cx="2550671" cy="7652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Mediate</a:t>
          </a:r>
        </a:p>
      </dsp:txBody>
      <dsp:txXfrm>
        <a:off x="2668014" y="777874"/>
        <a:ext cx="2550671" cy="765201"/>
      </dsp:txXfrm>
    </dsp:sp>
    <dsp:sp modelId="{781A1D84-0A31-408B-B257-0A360B6C3E76}">
      <dsp:nvSpPr>
        <dsp:cNvPr id="0" name=""/>
        <dsp:cNvSpPr/>
      </dsp:nvSpPr>
      <dsp:spPr>
        <a:xfrm>
          <a:off x="2668014" y="1543076"/>
          <a:ext cx="2550671" cy="15684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ctr" defTabSz="844550">
            <a:lnSpc>
              <a:spcPct val="90000"/>
            </a:lnSpc>
            <a:spcBef>
              <a:spcPct val="0"/>
            </a:spcBef>
            <a:spcAft>
              <a:spcPct val="35000"/>
            </a:spcAft>
            <a:buNone/>
          </a:pPr>
          <a:r>
            <a:rPr lang="en-US" sz="1900" kern="1200" dirty="0"/>
            <a:t>Mediate (Free, Voluntary)</a:t>
          </a:r>
        </a:p>
      </dsp:txBody>
      <dsp:txXfrm>
        <a:off x="2668014" y="1543076"/>
        <a:ext cx="2550671" cy="1568423"/>
      </dsp:txXfrm>
    </dsp:sp>
    <dsp:sp modelId="{DEEC5226-F602-48AE-93FC-31F0B59BE9B5}">
      <dsp:nvSpPr>
        <dsp:cNvPr id="0" name=""/>
        <dsp:cNvSpPr/>
      </dsp:nvSpPr>
      <dsp:spPr>
        <a:xfrm>
          <a:off x="5326580" y="777874"/>
          <a:ext cx="2550671" cy="7652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a:t>Refer</a:t>
          </a:r>
        </a:p>
      </dsp:txBody>
      <dsp:txXfrm>
        <a:off x="5326580" y="777874"/>
        <a:ext cx="2550671" cy="765201"/>
      </dsp:txXfrm>
    </dsp:sp>
    <dsp:sp modelId="{55F3DC7E-6D54-4A66-87C1-3A59FA0D93EC}">
      <dsp:nvSpPr>
        <dsp:cNvPr id="0" name=""/>
        <dsp:cNvSpPr/>
      </dsp:nvSpPr>
      <dsp:spPr>
        <a:xfrm>
          <a:off x="5326580" y="1543076"/>
          <a:ext cx="2550671" cy="15684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ctr" defTabSz="844550">
            <a:lnSpc>
              <a:spcPct val="90000"/>
            </a:lnSpc>
            <a:spcBef>
              <a:spcPct val="0"/>
            </a:spcBef>
            <a:spcAft>
              <a:spcPct val="35000"/>
            </a:spcAft>
            <a:buNone/>
          </a:pPr>
          <a:r>
            <a:rPr lang="en-US" sz="1900" kern="1200" dirty="0"/>
            <a:t>Refer (Private Attorney, Other Agencies)</a:t>
          </a:r>
        </a:p>
      </dsp:txBody>
      <dsp:txXfrm>
        <a:off x="5326580" y="1543076"/>
        <a:ext cx="2550671" cy="1568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E3AC5-783C-452B-8903-2D16FC6A89F5}">
      <dsp:nvSpPr>
        <dsp:cNvPr id="0" name=""/>
        <dsp:cNvSpPr/>
      </dsp:nvSpPr>
      <dsp:spPr>
        <a:xfrm>
          <a:off x="911734" y="1113"/>
          <a:ext cx="2128110" cy="114132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291" tIns="289896" rIns="41291" bIns="289896" numCol="1" spcCol="1270" anchor="ctr" anchorCtr="0">
          <a:noAutofit/>
        </a:bodyPr>
        <a:lstStyle/>
        <a:p>
          <a:pPr marL="0" lvl="0" indent="0" algn="l" defTabSz="622300">
            <a:lnSpc>
              <a:spcPct val="90000"/>
            </a:lnSpc>
            <a:spcBef>
              <a:spcPct val="0"/>
            </a:spcBef>
            <a:spcAft>
              <a:spcPct val="35000"/>
            </a:spcAft>
            <a:buNone/>
          </a:pPr>
          <a:r>
            <a:rPr lang="en-US" sz="1400" b="0" kern="1200" dirty="0"/>
            <a:t>Collective strength derived from people of diverse identities, abilities, and perspectives.</a:t>
          </a:r>
        </a:p>
      </dsp:txBody>
      <dsp:txXfrm>
        <a:off x="911734" y="1113"/>
        <a:ext cx="2128110" cy="1141324"/>
      </dsp:txXfrm>
    </dsp:sp>
    <dsp:sp modelId="{59ABDB3F-2290-4133-99D6-70FE8902418B}">
      <dsp:nvSpPr>
        <dsp:cNvPr id="0" name=""/>
        <dsp:cNvSpPr/>
      </dsp:nvSpPr>
      <dsp:spPr>
        <a:xfrm>
          <a:off x="312" y="1113"/>
          <a:ext cx="911421" cy="1141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8153" tIns="112737" rIns="28153" bIns="112737" numCol="1" spcCol="1270" anchor="ctr" anchorCtr="0">
          <a:noAutofit/>
        </a:bodyPr>
        <a:lstStyle/>
        <a:p>
          <a:pPr marL="0" lvl="0" indent="0" algn="ctr" defTabSz="800100">
            <a:lnSpc>
              <a:spcPct val="90000"/>
            </a:lnSpc>
            <a:spcBef>
              <a:spcPct val="0"/>
            </a:spcBef>
            <a:spcAft>
              <a:spcPct val="35000"/>
            </a:spcAft>
            <a:buNone/>
          </a:pPr>
          <a:r>
            <a:rPr lang="en-US" sz="1800" kern="1200" dirty="0"/>
            <a:t>People</a:t>
          </a:r>
        </a:p>
      </dsp:txBody>
      <dsp:txXfrm>
        <a:off x="312" y="1113"/>
        <a:ext cx="911421" cy="1141324"/>
      </dsp:txXfrm>
    </dsp:sp>
    <dsp:sp modelId="{ED1E4BAE-7A35-414C-B92D-21479CC9758A}">
      <dsp:nvSpPr>
        <dsp:cNvPr id="0" name=""/>
        <dsp:cNvSpPr/>
      </dsp:nvSpPr>
      <dsp:spPr>
        <a:xfrm>
          <a:off x="912524" y="1210917"/>
          <a:ext cx="2125735" cy="114132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245" tIns="289896" rIns="41245" bIns="289896" numCol="1" spcCol="1270" anchor="ctr" anchorCtr="0">
          <a:noAutofit/>
        </a:bodyPr>
        <a:lstStyle/>
        <a:p>
          <a:pPr marL="0" lvl="0" indent="0" algn="l" defTabSz="622300">
            <a:lnSpc>
              <a:spcPct val="90000"/>
            </a:lnSpc>
            <a:spcBef>
              <a:spcPct val="0"/>
            </a:spcBef>
            <a:spcAft>
              <a:spcPct val="35000"/>
            </a:spcAft>
            <a:buNone/>
          </a:pPr>
          <a:r>
            <a:rPr lang="en-US" sz="1400" kern="1200" dirty="0"/>
            <a:t>Pluralistic orientation reflected in practices programs and policies.</a:t>
          </a:r>
        </a:p>
      </dsp:txBody>
      <dsp:txXfrm>
        <a:off x="912524" y="1210917"/>
        <a:ext cx="2125735" cy="1141324"/>
      </dsp:txXfrm>
    </dsp:sp>
    <dsp:sp modelId="{9797620B-3056-4237-988E-59B78CA6FE03}">
      <dsp:nvSpPr>
        <dsp:cNvPr id="0" name=""/>
        <dsp:cNvSpPr/>
      </dsp:nvSpPr>
      <dsp:spPr>
        <a:xfrm>
          <a:off x="312" y="1210917"/>
          <a:ext cx="912211" cy="1141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8122" tIns="112737" rIns="28122" bIns="112737" numCol="1" spcCol="1270" anchor="ctr" anchorCtr="0">
          <a:noAutofit/>
        </a:bodyPr>
        <a:lstStyle/>
        <a:p>
          <a:pPr marL="0" lvl="0" indent="0" algn="ctr" defTabSz="755650">
            <a:lnSpc>
              <a:spcPct val="90000"/>
            </a:lnSpc>
            <a:spcBef>
              <a:spcPct val="0"/>
            </a:spcBef>
            <a:spcAft>
              <a:spcPct val="35000"/>
            </a:spcAft>
            <a:buNone/>
          </a:pPr>
          <a:r>
            <a:rPr lang="en-US" sz="1700" kern="1200" dirty="0"/>
            <a:t>Paradigm</a:t>
          </a:r>
        </a:p>
      </dsp:txBody>
      <dsp:txXfrm>
        <a:off x="312" y="1210917"/>
        <a:ext cx="912211" cy="1141324"/>
      </dsp:txXfrm>
    </dsp:sp>
    <dsp:sp modelId="{CA4651B3-EFF9-4311-B41E-04312CF6B83D}">
      <dsp:nvSpPr>
        <dsp:cNvPr id="0" name=""/>
        <dsp:cNvSpPr/>
      </dsp:nvSpPr>
      <dsp:spPr>
        <a:xfrm>
          <a:off x="912922" y="2420721"/>
          <a:ext cx="2125735" cy="114132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245" tIns="289896" rIns="41245" bIns="289896" numCol="1" spcCol="1270" anchor="ctr" anchorCtr="0">
          <a:noAutofit/>
        </a:bodyPr>
        <a:lstStyle/>
        <a:p>
          <a:pPr marL="0" lvl="0" indent="0" algn="l" defTabSz="622300">
            <a:lnSpc>
              <a:spcPct val="90000"/>
            </a:lnSpc>
            <a:spcBef>
              <a:spcPct val="0"/>
            </a:spcBef>
            <a:spcAft>
              <a:spcPct val="35000"/>
            </a:spcAft>
            <a:buNone/>
          </a:pPr>
          <a:r>
            <a:rPr lang="en-US" sz="1400" b="0" kern="1200" dirty="0"/>
            <a:t>Positive and empathetic cross-cultural engagement.</a:t>
          </a:r>
        </a:p>
      </dsp:txBody>
      <dsp:txXfrm>
        <a:off x="912922" y="2420721"/>
        <a:ext cx="2125735" cy="1141324"/>
      </dsp:txXfrm>
    </dsp:sp>
    <dsp:sp modelId="{946A23D6-99DF-4B8D-8F09-A193D4498AC6}">
      <dsp:nvSpPr>
        <dsp:cNvPr id="0" name=""/>
        <dsp:cNvSpPr/>
      </dsp:nvSpPr>
      <dsp:spPr>
        <a:xfrm>
          <a:off x="312" y="2420721"/>
          <a:ext cx="912610" cy="1141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8122" tIns="112737" rIns="28122" bIns="112737" numCol="1" spcCol="1270" anchor="ctr" anchorCtr="0">
          <a:noAutofit/>
        </a:bodyPr>
        <a:lstStyle/>
        <a:p>
          <a:pPr marL="0" lvl="0" indent="0" algn="ctr" defTabSz="755650">
            <a:lnSpc>
              <a:spcPct val="90000"/>
            </a:lnSpc>
            <a:spcBef>
              <a:spcPct val="0"/>
            </a:spcBef>
            <a:spcAft>
              <a:spcPct val="35000"/>
            </a:spcAft>
            <a:buNone/>
          </a:pPr>
          <a:r>
            <a:rPr lang="en-US" sz="1700" kern="1200" dirty="0"/>
            <a:t>Praxis </a:t>
          </a:r>
        </a:p>
      </dsp:txBody>
      <dsp:txXfrm>
        <a:off x="312" y="2420721"/>
        <a:ext cx="912610" cy="11413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4" y="0"/>
            <a:ext cx="4118824" cy="2153092"/>
          </a:xfrm>
          <a:prstGeom prst="rect">
            <a:avLst/>
          </a:prstGeom>
          <a:noFill/>
          <a:ln w="9525">
            <a:noFill/>
            <a:miter lim="800000"/>
            <a:headEnd/>
            <a:tailEnd/>
          </a:ln>
          <a:effectLst/>
        </p:spPr>
        <p:txBody>
          <a:bodyPr vert="horz" wrap="square" lIns="181472" tIns="90737" rIns="181472" bIns="90737" numCol="1" anchor="t" anchorCtr="0" compatLnSpc="1">
            <a:prstTxWarp prst="textNoShape">
              <a:avLst/>
            </a:prstTxWarp>
          </a:bodyPr>
          <a:lstStyle>
            <a:lvl1pPr defTabSz="1814896" eaLnBrk="1" hangingPunct="1">
              <a:defRPr sz="2300" smtClean="0">
                <a:latin typeface="Arial" charset="0"/>
              </a:defRPr>
            </a:lvl1pPr>
          </a:lstStyle>
          <a:p>
            <a:pPr>
              <a:defRPr/>
            </a:pPr>
            <a:endParaRPr lang="en-US"/>
          </a:p>
        </p:txBody>
      </p:sp>
      <p:sp>
        <p:nvSpPr>
          <p:cNvPr id="68611" name="Rectangle 3"/>
          <p:cNvSpPr>
            <a:spLocks noGrp="1" noChangeArrowheads="1"/>
          </p:cNvSpPr>
          <p:nvPr>
            <p:ph type="dt" sz="quarter" idx="1"/>
          </p:nvPr>
        </p:nvSpPr>
        <p:spPr bwMode="auto">
          <a:xfrm>
            <a:off x="5382017" y="0"/>
            <a:ext cx="4118824" cy="2153092"/>
          </a:xfrm>
          <a:prstGeom prst="rect">
            <a:avLst/>
          </a:prstGeom>
          <a:noFill/>
          <a:ln w="9525">
            <a:noFill/>
            <a:miter lim="800000"/>
            <a:headEnd/>
            <a:tailEnd/>
          </a:ln>
          <a:effectLst/>
        </p:spPr>
        <p:txBody>
          <a:bodyPr vert="horz" wrap="square" lIns="181472" tIns="90737" rIns="181472" bIns="90737" numCol="1" anchor="t" anchorCtr="0" compatLnSpc="1">
            <a:prstTxWarp prst="textNoShape">
              <a:avLst/>
            </a:prstTxWarp>
          </a:bodyPr>
          <a:lstStyle>
            <a:lvl1pPr algn="r" defTabSz="1814896" eaLnBrk="1" hangingPunct="1">
              <a:defRPr sz="2300" smtClean="0">
                <a:latin typeface="Arial" charset="0"/>
              </a:defRPr>
            </a:lvl1pPr>
          </a:lstStyle>
          <a:p>
            <a:pPr>
              <a:defRPr/>
            </a:pPr>
            <a:endParaRPr lang="en-US"/>
          </a:p>
        </p:txBody>
      </p:sp>
      <p:sp>
        <p:nvSpPr>
          <p:cNvPr id="68612" name="Rectangle 4"/>
          <p:cNvSpPr>
            <a:spLocks noGrp="1" noChangeArrowheads="1"/>
          </p:cNvSpPr>
          <p:nvPr>
            <p:ph type="ftr" sz="quarter" idx="2"/>
          </p:nvPr>
        </p:nvSpPr>
        <p:spPr bwMode="auto">
          <a:xfrm>
            <a:off x="4" y="40871955"/>
            <a:ext cx="4118824" cy="2153092"/>
          </a:xfrm>
          <a:prstGeom prst="rect">
            <a:avLst/>
          </a:prstGeom>
          <a:noFill/>
          <a:ln w="9525">
            <a:noFill/>
            <a:miter lim="800000"/>
            <a:headEnd/>
            <a:tailEnd/>
          </a:ln>
          <a:effectLst/>
        </p:spPr>
        <p:txBody>
          <a:bodyPr vert="horz" wrap="square" lIns="181472" tIns="90737" rIns="181472" bIns="90737" numCol="1" anchor="b" anchorCtr="0" compatLnSpc="1">
            <a:prstTxWarp prst="textNoShape">
              <a:avLst/>
            </a:prstTxWarp>
          </a:bodyPr>
          <a:lstStyle>
            <a:lvl1pPr defTabSz="1814896" eaLnBrk="1" hangingPunct="1">
              <a:defRPr sz="2300" smtClean="0">
                <a:latin typeface="Arial" charset="0"/>
              </a:defRPr>
            </a:lvl1pPr>
          </a:lstStyle>
          <a:p>
            <a:pPr>
              <a:defRPr/>
            </a:pPr>
            <a:endParaRPr lang="en-US"/>
          </a:p>
        </p:txBody>
      </p:sp>
      <p:sp>
        <p:nvSpPr>
          <p:cNvPr id="68613" name="Rectangle 5"/>
          <p:cNvSpPr>
            <a:spLocks noGrp="1" noChangeArrowheads="1"/>
          </p:cNvSpPr>
          <p:nvPr>
            <p:ph type="sldNum" sz="quarter" idx="3"/>
          </p:nvPr>
        </p:nvSpPr>
        <p:spPr bwMode="auto">
          <a:xfrm>
            <a:off x="5382017" y="40871955"/>
            <a:ext cx="4118824" cy="2153092"/>
          </a:xfrm>
          <a:prstGeom prst="rect">
            <a:avLst/>
          </a:prstGeom>
          <a:noFill/>
          <a:ln w="9525">
            <a:noFill/>
            <a:miter lim="800000"/>
            <a:headEnd/>
            <a:tailEnd/>
          </a:ln>
          <a:effectLst/>
        </p:spPr>
        <p:txBody>
          <a:bodyPr vert="horz" wrap="square" lIns="181472" tIns="90737" rIns="181472" bIns="90737" numCol="1" anchor="b" anchorCtr="0" compatLnSpc="1">
            <a:prstTxWarp prst="textNoShape">
              <a:avLst/>
            </a:prstTxWarp>
          </a:bodyPr>
          <a:lstStyle>
            <a:lvl1pPr algn="r" defTabSz="1814896" eaLnBrk="1" hangingPunct="1">
              <a:defRPr sz="2300" smtClean="0">
                <a:latin typeface="Arial" charset="0"/>
              </a:defRPr>
            </a:lvl1pPr>
          </a:lstStyle>
          <a:p>
            <a:pPr>
              <a:defRPr/>
            </a:pPr>
            <a:fld id="{91DD4D53-CB2B-4270-805E-C274465C4164}" type="slidenum">
              <a:rPr lang="en-US"/>
              <a:pPr>
                <a:defRPr/>
              </a:pPr>
              <a:t>‹#›</a:t>
            </a:fld>
            <a:endParaRPr lang="en-US"/>
          </a:p>
        </p:txBody>
      </p:sp>
    </p:spTree>
    <p:extLst>
      <p:ext uri="{BB962C8B-B14F-4D97-AF65-F5344CB8AC3E}">
        <p14:creationId xmlns:p14="http://schemas.microsoft.com/office/powerpoint/2010/main" val="3120097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4" y="0"/>
            <a:ext cx="4118824" cy="2153092"/>
          </a:xfrm>
          <a:prstGeom prst="rect">
            <a:avLst/>
          </a:prstGeom>
          <a:noFill/>
          <a:ln w="9525">
            <a:noFill/>
            <a:miter lim="800000"/>
            <a:headEnd/>
            <a:tailEnd/>
          </a:ln>
          <a:effectLst/>
        </p:spPr>
        <p:txBody>
          <a:bodyPr vert="horz" wrap="square" lIns="181472" tIns="90737" rIns="181472" bIns="90737" numCol="1" anchor="t" anchorCtr="0" compatLnSpc="1">
            <a:prstTxWarp prst="textNoShape">
              <a:avLst/>
            </a:prstTxWarp>
          </a:bodyPr>
          <a:lstStyle>
            <a:lvl1pPr defTabSz="1814896" eaLnBrk="1" hangingPunct="1">
              <a:defRPr sz="2300" smtClean="0">
                <a:latin typeface="Arial" charset="0"/>
              </a:defRPr>
            </a:lvl1pPr>
          </a:lstStyle>
          <a:p>
            <a:pPr>
              <a:defRPr/>
            </a:pPr>
            <a:endParaRPr lang="en-US"/>
          </a:p>
        </p:txBody>
      </p:sp>
      <p:sp>
        <p:nvSpPr>
          <p:cNvPr id="45059" name="Rectangle 3"/>
          <p:cNvSpPr>
            <a:spLocks noGrp="1" noChangeArrowheads="1"/>
          </p:cNvSpPr>
          <p:nvPr>
            <p:ph type="dt" idx="1"/>
          </p:nvPr>
        </p:nvSpPr>
        <p:spPr bwMode="auto">
          <a:xfrm>
            <a:off x="5382017" y="0"/>
            <a:ext cx="4118824" cy="2153092"/>
          </a:xfrm>
          <a:prstGeom prst="rect">
            <a:avLst/>
          </a:prstGeom>
          <a:noFill/>
          <a:ln w="9525">
            <a:noFill/>
            <a:miter lim="800000"/>
            <a:headEnd/>
            <a:tailEnd/>
          </a:ln>
          <a:effectLst/>
        </p:spPr>
        <p:txBody>
          <a:bodyPr vert="horz" wrap="square" lIns="181472" tIns="90737" rIns="181472" bIns="90737" numCol="1" anchor="t" anchorCtr="0" compatLnSpc="1">
            <a:prstTxWarp prst="textNoShape">
              <a:avLst/>
            </a:prstTxWarp>
          </a:bodyPr>
          <a:lstStyle>
            <a:lvl1pPr algn="r" defTabSz="1814896" eaLnBrk="1" hangingPunct="1">
              <a:defRPr sz="2300" smtClean="0">
                <a:latin typeface="Arial"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6007100" y="3225800"/>
            <a:ext cx="21515388" cy="16136938"/>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951158" y="20443337"/>
            <a:ext cx="7600670" cy="19363109"/>
          </a:xfrm>
          <a:prstGeom prst="rect">
            <a:avLst/>
          </a:prstGeom>
          <a:noFill/>
          <a:ln w="9525">
            <a:noFill/>
            <a:miter lim="800000"/>
            <a:headEnd/>
            <a:tailEnd/>
          </a:ln>
          <a:effectLst/>
        </p:spPr>
        <p:txBody>
          <a:bodyPr vert="horz" wrap="square" lIns="181472" tIns="90737" rIns="181472" bIns="907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4" y="40871955"/>
            <a:ext cx="4118824" cy="2153092"/>
          </a:xfrm>
          <a:prstGeom prst="rect">
            <a:avLst/>
          </a:prstGeom>
          <a:noFill/>
          <a:ln w="9525">
            <a:noFill/>
            <a:miter lim="800000"/>
            <a:headEnd/>
            <a:tailEnd/>
          </a:ln>
          <a:effectLst/>
        </p:spPr>
        <p:txBody>
          <a:bodyPr vert="horz" wrap="square" lIns="181472" tIns="90737" rIns="181472" bIns="90737" numCol="1" anchor="b" anchorCtr="0" compatLnSpc="1">
            <a:prstTxWarp prst="textNoShape">
              <a:avLst/>
            </a:prstTxWarp>
          </a:bodyPr>
          <a:lstStyle>
            <a:lvl1pPr defTabSz="1814896" eaLnBrk="1" hangingPunct="1">
              <a:defRPr sz="2300" smtClean="0">
                <a:latin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5382017" y="40871955"/>
            <a:ext cx="4118824" cy="2153092"/>
          </a:xfrm>
          <a:prstGeom prst="rect">
            <a:avLst/>
          </a:prstGeom>
          <a:noFill/>
          <a:ln w="9525">
            <a:noFill/>
            <a:miter lim="800000"/>
            <a:headEnd/>
            <a:tailEnd/>
          </a:ln>
          <a:effectLst/>
        </p:spPr>
        <p:txBody>
          <a:bodyPr vert="horz" wrap="square" lIns="181472" tIns="90737" rIns="181472" bIns="90737" numCol="1" anchor="b" anchorCtr="0" compatLnSpc="1">
            <a:prstTxWarp prst="textNoShape">
              <a:avLst/>
            </a:prstTxWarp>
          </a:bodyPr>
          <a:lstStyle>
            <a:lvl1pPr algn="r" defTabSz="1814896" eaLnBrk="1" hangingPunct="1">
              <a:defRPr sz="2300" smtClean="0">
                <a:latin typeface="Arial" charset="0"/>
              </a:defRPr>
            </a:lvl1pPr>
          </a:lstStyle>
          <a:p>
            <a:pPr>
              <a:defRPr/>
            </a:pPr>
            <a:fld id="{6D760120-E7EC-4443-9A9C-9C69BE162D54}" type="slidenum">
              <a:rPr lang="en-US"/>
              <a:pPr>
                <a:defRPr/>
              </a:pPr>
              <a:t>‹#›</a:t>
            </a:fld>
            <a:endParaRPr lang="en-US"/>
          </a:p>
        </p:txBody>
      </p:sp>
    </p:spTree>
    <p:extLst>
      <p:ext uri="{BB962C8B-B14F-4D97-AF65-F5344CB8AC3E}">
        <p14:creationId xmlns:p14="http://schemas.microsoft.com/office/powerpoint/2010/main" val="38215032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1</a:t>
            </a:fld>
            <a:endParaRPr lang="en-US"/>
          </a:p>
        </p:txBody>
      </p:sp>
    </p:spTree>
    <p:extLst>
      <p:ext uri="{BB962C8B-B14F-4D97-AF65-F5344CB8AC3E}">
        <p14:creationId xmlns:p14="http://schemas.microsoft.com/office/powerpoint/2010/main" val="2209902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19</a:t>
            </a:fld>
            <a:endParaRPr lang="en-US"/>
          </a:p>
        </p:txBody>
      </p:sp>
    </p:spTree>
    <p:extLst>
      <p:ext uri="{BB962C8B-B14F-4D97-AF65-F5344CB8AC3E}">
        <p14:creationId xmlns:p14="http://schemas.microsoft.com/office/powerpoint/2010/main" val="78264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CAB: Advises City Council regarding areas such as economic development projects, transit advocacy, and student housing issues (and other issues the group may suggest) that will encourage students to remain in Winston-Salem post graduation.</a:t>
            </a:r>
          </a:p>
          <a:p>
            <a:endParaRPr lang="en-US" dirty="0">
              <a:cs typeface="Arial"/>
            </a:endParaRPr>
          </a:p>
          <a:p>
            <a:r>
              <a:rPr lang="en-US" dirty="0">
                <a:latin typeface="Arial"/>
                <a:cs typeface="Arial"/>
              </a:rPr>
              <a:t>Programs</a:t>
            </a:r>
            <a:r>
              <a:rPr lang="en-US" b="1" dirty="0">
                <a:latin typeface="Arial"/>
                <a:cs typeface="Arial"/>
              </a:rPr>
              <a:t>: </a:t>
            </a:r>
            <a:r>
              <a:rPr lang="en-US" dirty="0">
                <a:latin typeface="Arial"/>
                <a:cs typeface="Arial"/>
              </a:rPr>
              <a:t>Mediation Program, Campus Acceptance Survey, Internship Advocacy, College Summit</a:t>
            </a: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20</a:t>
            </a:fld>
            <a:endParaRPr lang="en-US"/>
          </a:p>
        </p:txBody>
      </p:sp>
    </p:spTree>
    <p:extLst>
      <p:ext uri="{BB962C8B-B14F-4D97-AF65-F5344CB8AC3E}">
        <p14:creationId xmlns:p14="http://schemas.microsoft.com/office/powerpoint/2010/main" val="302966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-YAC's mission also includes spreading information to the community regarding topics that are important and relevant to the youth in our community</a:t>
            </a:r>
          </a:p>
          <a:p>
            <a:r>
              <a:rPr lang="en-US" dirty="0">
                <a:latin typeface="Arial"/>
                <a:cs typeface="Arial"/>
              </a:rPr>
              <a:t>-YAC allows for a contribution of at least 40 volunteer hours per school year to government-related initiatives, projects, and programs</a:t>
            </a:r>
          </a:p>
          <a:p>
            <a:r>
              <a:rPr lang="en-US" dirty="0">
                <a:latin typeface="Arial"/>
                <a:cs typeface="Arial"/>
              </a:rPr>
              <a:t>-YAC contributes to the following Committees</a:t>
            </a:r>
            <a:r>
              <a:rPr lang="en-US" b="1" dirty="0">
                <a:latin typeface="Arial"/>
                <a:cs typeface="Arial"/>
              </a:rPr>
              <a:t>: </a:t>
            </a:r>
            <a:r>
              <a:rPr lang="en-US" dirty="0">
                <a:latin typeface="Arial"/>
                <a:cs typeface="Arial"/>
              </a:rPr>
              <a:t>Community Projects, Government Affairs, Public Relations</a:t>
            </a:r>
          </a:p>
          <a:p>
            <a:r>
              <a:rPr lang="en-US" dirty="0">
                <a:latin typeface="Arial"/>
                <a:cs typeface="Arial"/>
              </a:rPr>
              <a:t>-Other YAC programs include: </a:t>
            </a:r>
            <a:r>
              <a:rPr lang="en-US" dirty="0"/>
              <a:t>YAC Community Garden, YAK Packs for Underprivileged Youth</a:t>
            </a:r>
            <a:endParaRPr lang="en-US" dirty="0">
              <a:cs typeface="Arial"/>
            </a:endParaRP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21</a:t>
            </a:fld>
            <a:endParaRPr lang="en-US"/>
          </a:p>
        </p:txBody>
      </p:sp>
    </p:spTree>
    <p:extLst>
      <p:ext uri="{BB962C8B-B14F-4D97-AF65-F5344CB8AC3E}">
        <p14:creationId xmlns:p14="http://schemas.microsoft.com/office/powerpoint/2010/main" val="203536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22</a:t>
            </a:fld>
            <a:endParaRPr lang="en-US"/>
          </a:p>
        </p:txBody>
      </p:sp>
    </p:spTree>
    <p:extLst>
      <p:ext uri="{BB962C8B-B14F-4D97-AF65-F5344CB8AC3E}">
        <p14:creationId xmlns:p14="http://schemas.microsoft.com/office/powerpoint/2010/main" val="93262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23</a:t>
            </a:fld>
            <a:endParaRPr lang="en-US"/>
          </a:p>
        </p:txBody>
      </p:sp>
    </p:spTree>
    <p:extLst>
      <p:ext uri="{BB962C8B-B14F-4D97-AF65-F5344CB8AC3E}">
        <p14:creationId xmlns:p14="http://schemas.microsoft.com/office/powerpoint/2010/main" val="116150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cs typeface="Arial"/>
              </a:rPr>
              <a:t>The summit aims to provide a venue for sharing annual housing industry updates, trends, and emerging issues in fair and affordable housing.</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24</a:t>
            </a:fld>
            <a:endParaRPr lang="en-US"/>
          </a:p>
        </p:txBody>
      </p:sp>
    </p:spTree>
    <p:extLst>
      <p:ext uri="{BB962C8B-B14F-4D97-AF65-F5344CB8AC3E}">
        <p14:creationId xmlns:p14="http://schemas.microsoft.com/office/powerpoint/2010/main" val="2999510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Trust talks are in partnership with the Winston-Salem Police Department. </a:t>
            </a:r>
            <a:endParaRPr lang="en-US" dirty="0"/>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25</a:t>
            </a:fld>
            <a:endParaRPr lang="en-US"/>
          </a:p>
        </p:txBody>
      </p:sp>
    </p:spTree>
    <p:extLst>
      <p:ext uri="{BB962C8B-B14F-4D97-AF65-F5344CB8AC3E}">
        <p14:creationId xmlns:p14="http://schemas.microsoft.com/office/powerpoint/2010/main" val="1568453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3916" indent="-333916">
              <a:buFont typeface="Arial"/>
              <a:buChar char="•"/>
            </a:pPr>
            <a:r>
              <a:rPr lang="en-US" dirty="0">
                <a:latin typeface="Arial"/>
                <a:cs typeface="Arial"/>
              </a:rPr>
              <a:t>UNC Chapel Hill began the initiative, with an aim to strengthen civic engagement, linguistic achievement, and economic and educational advancement for immigrants in NC urban areas</a:t>
            </a: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26</a:t>
            </a:fld>
            <a:endParaRPr lang="en-US"/>
          </a:p>
        </p:txBody>
      </p:sp>
    </p:spTree>
    <p:extLst>
      <p:ext uri="{BB962C8B-B14F-4D97-AF65-F5344CB8AC3E}">
        <p14:creationId xmlns:p14="http://schemas.microsoft.com/office/powerpoint/2010/main" val="385376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27</a:t>
            </a:fld>
            <a:endParaRPr lang="en-US"/>
          </a:p>
        </p:txBody>
      </p:sp>
    </p:spTree>
    <p:extLst>
      <p:ext uri="{BB962C8B-B14F-4D97-AF65-F5344CB8AC3E}">
        <p14:creationId xmlns:p14="http://schemas.microsoft.com/office/powerpoint/2010/main" val="3007113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28</a:t>
            </a:fld>
            <a:endParaRPr lang="en-US"/>
          </a:p>
        </p:txBody>
      </p:sp>
    </p:spTree>
    <p:extLst>
      <p:ext uri="{BB962C8B-B14F-4D97-AF65-F5344CB8AC3E}">
        <p14:creationId xmlns:p14="http://schemas.microsoft.com/office/powerpoint/2010/main" val="257797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2</a:t>
            </a:fld>
            <a:endParaRPr lang="en-US"/>
          </a:p>
        </p:txBody>
      </p:sp>
    </p:spTree>
    <p:extLst>
      <p:ext uri="{BB962C8B-B14F-4D97-AF65-F5344CB8AC3E}">
        <p14:creationId xmlns:p14="http://schemas.microsoft.com/office/powerpoint/2010/main" val="2798014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29</a:t>
            </a:fld>
            <a:endParaRPr lang="en-US"/>
          </a:p>
        </p:txBody>
      </p:sp>
    </p:spTree>
    <p:extLst>
      <p:ext uri="{BB962C8B-B14F-4D97-AF65-F5344CB8AC3E}">
        <p14:creationId xmlns:p14="http://schemas.microsoft.com/office/powerpoint/2010/main" val="703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8750708-F155-4DA2-89AF-ACA21A66938E}" type="slidenum">
              <a:rPr lang="en-US"/>
              <a:pPr/>
              <a:t>3</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lnSpc>
                <a:spcPct val="80000"/>
              </a:lnSpc>
            </a:pPr>
            <a:r>
              <a:rPr lang="en-US" sz="1800" dirty="0">
                <a:latin typeface="Arial"/>
                <a:cs typeface="Arial"/>
              </a:rPr>
              <a:t>-In 1968: Title VIII of the Civil Rights Act established the Fair Housing Act.</a:t>
            </a:r>
          </a:p>
          <a:p>
            <a:r>
              <a:rPr lang="en-US" sz="1800" dirty="0">
                <a:latin typeface="Arial"/>
                <a:cs typeface="Arial"/>
              </a:rPr>
              <a:t>-Then, in 1975 </a:t>
            </a:r>
            <a:r>
              <a:rPr lang="en-US" dirty="0">
                <a:latin typeface="Arial"/>
                <a:cs typeface="Arial"/>
              </a:rPr>
              <a:t>the Winston-Salem Human Relations Commission was established as an advisory board by city ordinance by the Board of Aldermen (now the "City Council"). The Commission was originally  established to study race relations and forms of discrimination.</a:t>
            </a:r>
            <a:endParaRPr lang="en-US" sz="1800" dirty="0">
              <a:latin typeface="Arial"/>
              <a:cs typeface="Arial"/>
            </a:endParaRPr>
          </a:p>
          <a:p>
            <a:r>
              <a:rPr lang="en-US" dirty="0">
                <a:latin typeface="Arial"/>
                <a:cs typeface="Arial"/>
              </a:rPr>
              <a:t>-And in 1978: the Board of Aldermen approved salaried staff for the Commission, creating the Human Relations Department. (See above: the first Chair of the HRC in 1978).</a:t>
            </a:r>
          </a:p>
          <a:p>
            <a:r>
              <a:rPr lang="en-US" dirty="0">
                <a:latin typeface="Arial"/>
                <a:cs typeface="Arial"/>
              </a:rPr>
              <a:t>-Finally, in 1990: the Board of Aldermen adopted the City of Winston-Salem Fair Housing Ordinance. This local ordinance parallel the Federal Fair Housing Act, which is administered by HUD (U.S. Department of Housing and Urban Development)</a:t>
            </a:r>
            <a:endParaRPr lang="en-US" dirty="0"/>
          </a:p>
          <a:p>
            <a:pPr>
              <a:lnSpc>
                <a:spcPct val="80000"/>
              </a:lnSpc>
            </a:pPr>
            <a:endParaRPr lang="en-US">
              <a:cs typeface="Arial" charset="0"/>
            </a:endParaRPr>
          </a:p>
        </p:txBody>
      </p:sp>
    </p:spTree>
    <p:extLst>
      <p:ext uri="{BB962C8B-B14F-4D97-AF65-F5344CB8AC3E}">
        <p14:creationId xmlns:p14="http://schemas.microsoft.com/office/powerpoint/2010/main" val="428750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4</a:t>
            </a:fld>
            <a:endParaRPr lang="en-US"/>
          </a:p>
        </p:txBody>
      </p:sp>
    </p:spTree>
    <p:extLst>
      <p:ext uri="{BB962C8B-B14F-4D97-AF65-F5344CB8AC3E}">
        <p14:creationId xmlns:p14="http://schemas.microsoft.com/office/powerpoint/2010/main" val="313457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0E05FFE-9DC3-4878-99C3-F3718746D3A2}" type="slidenum">
              <a:rPr lang="en-US"/>
              <a:pPr/>
              <a:t>5</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dirty="0">
                <a:latin typeface="Arial"/>
                <a:cs typeface="Arial"/>
              </a:rPr>
              <a:t>-The Human relations department offers the following services to residents in Winston-Salem:</a:t>
            </a:r>
          </a:p>
          <a:p>
            <a:r>
              <a:rPr lang="en-US" dirty="0">
                <a:latin typeface="Arial"/>
                <a:cs typeface="Arial"/>
              </a:rPr>
              <a:t>1. Fair Housing and Landlord/Tenant Investigation (this also includes Mediation/Conciliation between landlords and tenants, as well as investigating legal compliance on residential leases)</a:t>
            </a:r>
          </a:p>
          <a:p>
            <a:r>
              <a:rPr lang="en-US" dirty="0">
                <a:latin typeface="Arial"/>
                <a:cs typeface="Arial"/>
              </a:rPr>
              <a:t>2. Building Integrated Communities Program (this also includes seminars and training on cultural and race relations) </a:t>
            </a:r>
          </a:p>
          <a:p>
            <a:r>
              <a:rPr lang="en-US" dirty="0">
                <a:latin typeface="Arial"/>
                <a:cs typeface="Arial"/>
              </a:rPr>
              <a:t>3. Monitoring English and limited English proficiency in the community</a:t>
            </a:r>
          </a:p>
        </p:txBody>
      </p:sp>
    </p:spTree>
    <p:extLst>
      <p:ext uri="{BB962C8B-B14F-4D97-AF65-F5344CB8AC3E}">
        <p14:creationId xmlns:p14="http://schemas.microsoft.com/office/powerpoint/2010/main" val="309129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federal Fair Housing Act established </a:t>
            </a:r>
            <a:r>
              <a:rPr lang="en-US" b="1" u="sng" dirty="0">
                <a:latin typeface="Arial"/>
                <a:cs typeface="Arial"/>
              </a:rPr>
              <a:t>seven</a:t>
            </a:r>
            <a:r>
              <a:rPr lang="en-US" dirty="0">
                <a:latin typeface="Arial"/>
                <a:cs typeface="Arial"/>
              </a:rPr>
              <a:t> protected categories that landlords and other property managers cannot </a:t>
            </a:r>
            <a:r>
              <a:rPr lang="en-US" b="1" u="sng" dirty="0">
                <a:latin typeface="Arial"/>
                <a:cs typeface="Arial"/>
              </a:rPr>
              <a:t>legally</a:t>
            </a:r>
            <a:r>
              <a:rPr lang="en-US" u="sng" dirty="0">
                <a:latin typeface="Arial"/>
                <a:cs typeface="Arial"/>
              </a:rPr>
              <a:t> </a:t>
            </a:r>
            <a:r>
              <a:rPr lang="en-US" dirty="0">
                <a:latin typeface="Arial"/>
                <a:cs typeface="Arial"/>
              </a:rPr>
              <a:t>discriminate against. </a:t>
            </a:r>
          </a:p>
          <a:p>
            <a:r>
              <a:rPr lang="en-US" dirty="0">
                <a:latin typeface="Arial"/>
                <a:cs typeface="Arial"/>
              </a:rPr>
              <a:t>These classes are: </a:t>
            </a:r>
          </a:p>
          <a:p>
            <a:r>
              <a:rPr lang="en-US" dirty="0">
                <a:latin typeface="Arial"/>
                <a:cs typeface="Arial"/>
              </a:rPr>
              <a:t>Race, color, religion, sex, national origin, familial status, and disability. </a:t>
            </a:r>
          </a:p>
          <a:p>
            <a:pPr>
              <a:lnSpc>
                <a:spcPct val="90000"/>
              </a:lnSpc>
              <a:spcBef>
                <a:spcPts val="1948"/>
              </a:spcBef>
              <a:spcAft>
                <a:spcPts val="0"/>
              </a:spcAft>
            </a:pPr>
            <a:r>
              <a:rPr lang="en-US" dirty="0">
                <a:latin typeface="Arial"/>
                <a:cs typeface="Arial"/>
              </a:rPr>
              <a:t>-The Fair Housing Act must be complied with in the case of property sales and rentals, leasing agreements, advertisements, brokerage services, and in property availability. </a:t>
            </a:r>
          </a:p>
          <a:p>
            <a:pPr>
              <a:lnSpc>
                <a:spcPct val="90000"/>
              </a:lnSpc>
              <a:spcBef>
                <a:spcPts val="1948"/>
              </a:spcBef>
              <a:spcAft>
                <a:spcPts val="0"/>
              </a:spcAft>
            </a:pPr>
            <a:endParaRPr lang="en-US" dirty="0"/>
          </a:p>
          <a:p>
            <a:pPr>
              <a:lnSpc>
                <a:spcPct val="90000"/>
              </a:lnSpc>
              <a:spcBef>
                <a:spcPts val="1948"/>
              </a:spcBef>
              <a:spcAft>
                <a:spcPts val="0"/>
              </a:spcAft>
            </a:pPr>
            <a:r>
              <a:rPr lang="en-US" dirty="0">
                <a:latin typeface="Arial"/>
                <a:cs typeface="Arial"/>
              </a:rPr>
              <a:t>**There is more information provided in the FH/LT </a:t>
            </a:r>
            <a:r>
              <a:rPr lang="en-US" dirty="0" err="1">
                <a:latin typeface="Arial"/>
                <a:cs typeface="Arial"/>
              </a:rPr>
              <a:t>Powerpoint</a:t>
            </a:r>
            <a:r>
              <a:rPr lang="en-US" dirty="0">
                <a:latin typeface="Arial"/>
                <a:cs typeface="Arial"/>
              </a:rPr>
              <a:t>. You may want to mention Fair Housing/Landlord-Tenant Training provided by HRD, and visiting the HRD city website online if the audience wants more information. </a:t>
            </a: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6</a:t>
            </a:fld>
            <a:endParaRPr lang="en-US"/>
          </a:p>
        </p:txBody>
      </p:sp>
    </p:spTree>
    <p:extLst>
      <p:ext uri="{BB962C8B-B14F-4D97-AF65-F5344CB8AC3E}">
        <p14:creationId xmlns:p14="http://schemas.microsoft.com/office/powerpoint/2010/main" val="218899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948"/>
              </a:spcBef>
              <a:spcAft>
                <a:spcPts val="0"/>
              </a:spcAft>
            </a:pPr>
            <a:r>
              <a:rPr lang="en-US" dirty="0">
                <a:latin typeface="Arial"/>
                <a:cs typeface="Arial"/>
              </a:rPr>
              <a:t>Fair Housing investigations, as an overview, revolve around these </a:t>
            </a:r>
            <a:r>
              <a:rPr lang="en-US" dirty="0" err="1">
                <a:latin typeface="Arial"/>
                <a:cs typeface="Arial"/>
              </a:rPr>
              <a:t>considertations</a:t>
            </a:r>
            <a:r>
              <a:rPr lang="en-US" dirty="0">
                <a:latin typeface="Arial"/>
                <a:cs typeface="Arial"/>
              </a:rPr>
              <a:t>:</a:t>
            </a:r>
          </a:p>
          <a:p>
            <a:pPr marL="556527" indent="-556527">
              <a:lnSpc>
                <a:spcPct val="90000"/>
              </a:lnSpc>
              <a:spcBef>
                <a:spcPts val="1948"/>
              </a:spcBef>
              <a:spcAft>
                <a:spcPts val="0"/>
              </a:spcAft>
              <a:buFont typeface="Arial"/>
              <a:buChar char="•"/>
            </a:pPr>
            <a:r>
              <a:rPr lang="en-US" b="1" dirty="0">
                <a:latin typeface="Arial"/>
                <a:cs typeface="Arial"/>
              </a:rPr>
              <a:t>Advise</a:t>
            </a:r>
            <a:r>
              <a:rPr lang="en-US" dirty="0">
                <a:latin typeface="Arial"/>
                <a:cs typeface="Arial"/>
              </a:rPr>
              <a:t> (NCGS 42- NC Residential Rental Agreement Act)</a:t>
            </a:r>
          </a:p>
          <a:p>
            <a:pPr marL="556527" indent="-556527">
              <a:lnSpc>
                <a:spcPct val="90000"/>
              </a:lnSpc>
              <a:spcBef>
                <a:spcPts val="1948"/>
              </a:spcBef>
              <a:spcAft>
                <a:spcPts val="0"/>
              </a:spcAft>
              <a:buFont typeface="Arial"/>
              <a:buChar char="•"/>
            </a:pPr>
            <a:r>
              <a:rPr lang="en-US" b="1" dirty="0">
                <a:latin typeface="Arial"/>
                <a:cs typeface="Arial"/>
              </a:rPr>
              <a:t>Mediate</a:t>
            </a:r>
            <a:r>
              <a:rPr lang="en-US" dirty="0">
                <a:latin typeface="Arial"/>
                <a:cs typeface="Arial"/>
              </a:rPr>
              <a:t> (Free, Voluntary)</a:t>
            </a:r>
          </a:p>
          <a:p>
            <a:pPr marL="556527" indent="-556527">
              <a:lnSpc>
                <a:spcPct val="90000"/>
              </a:lnSpc>
              <a:spcBef>
                <a:spcPts val="1948"/>
              </a:spcBef>
              <a:spcAft>
                <a:spcPts val="0"/>
              </a:spcAft>
              <a:buFont typeface="Arial"/>
              <a:buChar char="•"/>
            </a:pPr>
            <a:r>
              <a:rPr lang="en-US" b="1" dirty="0">
                <a:latin typeface="Arial"/>
                <a:cs typeface="Arial"/>
              </a:rPr>
              <a:t>Refer</a:t>
            </a:r>
            <a:r>
              <a:rPr lang="en-US" dirty="0">
                <a:latin typeface="Arial"/>
                <a:cs typeface="Arial"/>
              </a:rPr>
              <a:t> (Private Attorney, Other Agencies)</a:t>
            </a: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7</a:t>
            </a:fld>
            <a:endParaRPr lang="en-US"/>
          </a:p>
        </p:txBody>
      </p:sp>
    </p:spTree>
    <p:extLst>
      <p:ext uri="{BB962C8B-B14F-4D97-AF65-F5344CB8AC3E}">
        <p14:creationId xmlns:p14="http://schemas.microsoft.com/office/powerpoint/2010/main" val="194270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D760120-E7EC-4443-9A9C-9C69BE162D54}" type="slidenum">
              <a:rPr lang="en-US" smtClean="0"/>
              <a:pPr>
                <a:defRPr/>
              </a:pPr>
              <a:t>17</a:t>
            </a:fld>
            <a:endParaRPr lang="en-US"/>
          </a:p>
        </p:txBody>
      </p:sp>
    </p:spTree>
    <p:extLst>
      <p:ext uri="{BB962C8B-B14F-4D97-AF65-F5344CB8AC3E}">
        <p14:creationId xmlns:p14="http://schemas.microsoft.com/office/powerpoint/2010/main" val="234509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-HRC holds a vision of creating a citywide environment that is a place where everyone is treated fairly. </a:t>
            </a:r>
            <a:endParaRPr lang="en-US"/>
          </a:p>
          <a:p>
            <a:r>
              <a:rPr lang="en-US" dirty="0"/>
              <a:t>-other major annual programs include Human Relations Open House and High School Race Relations Forums</a:t>
            </a:r>
          </a:p>
          <a:p>
            <a:endParaRPr lang="en-US" dirty="0">
              <a:cs typeface="Arial" charset="0"/>
            </a:endParaRPr>
          </a:p>
          <a:p>
            <a:pPr>
              <a:spcBef>
                <a:spcPts val="1948"/>
              </a:spcBef>
              <a:spcAft>
                <a:spcPts val="0"/>
              </a:spcAft>
            </a:pP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6D760120-E7EC-4443-9A9C-9C69BE162D54}" type="slidenum">
              <a:rPr lang="en-US"/>
              <a:pPr>
                <a:defRPr/>
              </a:pPr>
              <a:t>18</a:t>
            </a:fld>
            <a:endParaRPr lang="en-US"/>
          </a:p>
        </p:txBody>
      </p:sp>
    </p:spTree>
    <p:extLst>
      <p:ext uri="{BB962C8B-B14F-4D97-AF65-F5344CB8AC3E}">
        <p14:creationId xmlns:p14="http://schemas.microsoft.com/office/powerpoint/2010/main" val="216574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994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0967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549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3" y="18272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0013" y="39608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D1DF590-FC72-4FDB-8C6B-4A47F41521B2}" type="slidenum">
              <a:rPr lang="en-US"/>
              <a:pPr>
                <a:defRPr/>
              </a:pPr>
              <a:t>‹#›</a:t>
            </a:fld>
            <a:endParaRPr lang="en-US"/>
          </a:p>
        </p:txBody>
      </p:sp>
    </p:spTree>
    <p:extLst>
      <p:ext uri="{BB962C8B-B14F-4D97-AF65-F5344CB8AC3E}">
        <p14:creationId xmlns:p14="http://schemas.microsoft.com/office/powerpoint/2010/main" val="290681915"/>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8905ECB-D98F-4FE7-9813-654456AB3B4C}" type="slidenum">
              <a:rPr lang="en-US"/>
              <a:pPr>
                <a:defRPr/>
              </a:pPr>
              <a:t>‹#›</a:t>
            </a:fld>
            <a:endParaRPr lang="en-US"/>
          </a:p>
        </p:txBody>
      </p:sp>
    </p:spTree>
    <p:extLst>
      <p:ext uri="{BB962C8B-B14F-4D97-AF65-F5344CB8AC3E}">
        <p14:creationId xmlns:p14="http://schemas.microsoft.com/office/powerpoint/2010/main" val="123611555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134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986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023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54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185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969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0998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722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5/23/23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0734830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ransition>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fi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cid:36ee7a0d-3f6f-4f94-bb90-ffefad732a3a@namprd03.prod.outlook.com"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p:cNvSpPr>
            <a:spLocks noChangeArrowheads="1"/>
          </p:cNvSpPr>
          <p:nvPr/>
        </p:nvSpPr>
        <p:spPr bwMode="auto">
          <a:xfrm>
            <a:off x="483798" y="2225305"/>
            <a:ext cx="3212238" cy="3511943"/>
          </a:xfrm>
          <a:prstGeom prst="rect">
            <a:avLst/>
          </a:prstGeom>
        </p:spPr>
        <p:txBody>
          <a:bodyPr vert="horz" lIns="91440" tIns="45720" rIns="91440" bIns="45720" rtlCol="0" anchor="ctr">
            <a:normAutofit lnSpcReduction="10000"/>
          </a:bodyPr>
          <a:lstStyle/>
          <a:p>
            <a:pPr eaLnBrk="1" hangingPunct="1">
              <a:lnSpc>
                <a:spcPct val="90000"/>
              </a:lnSpc>
              <a:spcBef>
                <a:spcPts val="0"/>
              </a:spcBef>
              <a:buClr>
                <a:schemeClr val="tx2"/>
              </a:buClr>
              <a:buSzPct val="70000"/>
            </a:pPr>
            <a:r>
              <a:rPr lang="en-US" sz="1200" b="1" dirty="0">
                <a:latin typeface="+mn-lt"/>
              </a:rPr>
              <a:t>Wanda Allen-Abraha, J.D., </a:t>
            </a:r>
            <a:r>
              <a:rPr lang="en-US" sz="1200" b="1" dirty="0">
                <a:effectLst/>
                <a:latin typeface="Calibri" panose="020F0502020204030204" pitchFamily="34" charset="0"/>
                <a:ea typeface="Calibri" panose="020F0502020204030204" pitchFamily="34" charset="0"/>
              </a:rPr>
              <a:t>SHRM-SCP</a:t>
            </a:r>
            <a:endParaRPr lang="en-US" sz="1200" b="1" dirty="0">
              <a:latin typeface="+mn-lt"/>
            </a:endParaRPr>
          </a:p>
          <a:p>
            <a:pPr eaLnBrk="1" hangingPunct="1">
              <a:lnSpc>
                <a:spcPct val="90000"/>
              </a:lnSpc>
              <a:spcBef>
                <a:spcPts val="0"/>
              </a:spcBef>
              <a:buClr>
                <a:schemeClr val="tx2"/>
              </a:buClr>
              <a:buSzPct val="70000"/>
            </a:pPr>
            <a:r>
              <a:rPr lang="en-US" sz="1200" dirty="0">
                <a:latin typeface="+mn-lt"/>
              </a:rPr>
              <a:t>Director</a:t>
            </a:r>
            <a:br>
              <a:rPr lang="en-US" sz="1000" b="1" dirty="0">
                <a:latin typeface="+mn-lt"/>
              </a:rPr>
            </a:br>
            <a:endParaRPr lang="en-US" sz="1000" b="1" dirty="0">
              <a:latin typeface="+mn-lt"/>
            </a:endParaRPr>
          </a:p>
          <a:p>
            <a:pPr eaLnBrk="1" hangingPunct="1">
              <a:lnSpc>
                <a:spcPct val="90000"/>
              </a:lnSpc>
              <a:spcBef>
                <a:spcPts val="0"/>
              </a:spcBef>
              <a:buClr>
                <a:schemeClr val="tx2"/>
              </a:buClr>
              <a:buSzPct val="70000"/>
            </a:pPr>
            <a:r>
              <a:rPr lang="en-US" sz="1000" b="1" dirty="0">
                <a:latin typeface="+mn-lt"/>
              </a:rPr>
              <a:t>Alex Bohannon</a:t>
            </a:r>
            <a:br>
              <a:rPr lang="en-US" sz="1000" b="1" dirty="0">
                <a:latin typeface="+mn-lt"/>
              </a:rPr>
            </a:br>
            <a:r>
              <a:rPr lang="en-US" sz="1000" dirty="0">
                <a:latin typeface="+mn-lt"/>
              </a:rPr>
              <a:t>Equity Inclusion Coordinator</a:t>
            </a:r>
          </a:p>
          <a:p>
            <a:pPr eaLnBrk="1" hangingPunct="1">
              <a:lnSpc>
                <a:spcPct val="90000"/>
              </a:lnSpc>
              <a:spcBef>
                <a:spcPts val="0"/>
              </a:spcBef>
              <a:buClr>
                <a:schemeClr val="tx2"/>
              </a:buClr>
              <a:buSzPct val="70000"/>
            </a:pPr>
            <a:r>
              <a:rPr lang="en-US" sz="1000" b="1" dirty="0">
                <a:latin typeface="+mn-lt"/>
              </a:rPr>
              <a:t>    </a:t>
            </a:r>
            <a:br>
              <a:rPr lang="en-US" sz="1000" b="1" dirty="0">
                <a:latin typeface="+mn-lt"/>
              </a:rPr>
            </a:br>
            <a:r>
              <a:rPr lang="en-US" sz="1000" b="1" dirty="0">
                <a:latin typeface="+mn-lt"/>
              </a:rPr>
              <a:t>Adolfo Briceno</a:t>
            </a:r>
          </a:p>
          <a:p>
            <a:pPr eaLnBrk="1" hangingPunct="1">
              <a:lnSpc>
                <a:spcPct val="90000"/>
              </a:lnSpc>
              <a:spcBef>
                <a:spcPts val="0"/>
              </a:spcBef>
              <a:buClr>
                <a:schemeClr val="tx2"/>
              </a:buClr>
              <a:buSzPct val="70000"/>
            </a:pPr>
            <a:r>
              <a:rPr lang="en-US" sz="1000" dirty="0">
                <a:latin typeface="+mn-lt"/>
              </a:rPr>
              <a:t>Human Relations Specialist/Investigator/Hispanic Outreach Coordinator</a:t>
            </a:r>
          </a:p>
          <a:p>
            <a:pPr eaLnBrk="1" hangingPunct="1">
              <a:lnSpc>
                <a:spcPct val="90000"/>
              </a:lnSpc>
              <a:spcBef>
                <a:spcPts val="0"/>
              </a:spcBef>
              <a:buClr>
                <a:schemeClr val="tx2"/>
              </a:buClr>
              <a:buSzPct val="70000"/>
            </a:pPr>
            <a:br>
              <a:rPr lang="en-US" sz="1000" b="1" dirty="0">
                <a:latin typeface="+mn-lt"/>
              </a:rPr>
            </a:br>
            <a:r>
              <a:rPr lang="en-US" sz="1000" b="1" dirty="0">
                <a:latin typeface="+mn-lt"/>
              </a:rPr>
              <a:t>Karlyn Duncan</a:t>
            </a:r>
            <a:br>
              <a:rPr lang="en-US" sz="1000" b="1" dirty="0">
                <a:latin typeface="+mn-lt"/>
              </a:rPr>
            </a:br>
            <a:r>
              <a:rPr lang="en-US" sz="1000" dirty="0">
                <a:latin typeface="+mn-lt"/>
              </a:rPr>
              <a:t>Administrative Assistant/Intake Specialist</a:t>
            </a:r>
          </a:p>
          <a:p>
            <a:pPr eaLnBrk="1" hangingPunct="1">
              <a:lnSpc>
                <a:spcPct val="90000"/>
              </a:lnSpc>
              <a:spcBef>
                <a:spcPts val="0"/>
              </a:spcBef>
              <a:buClr>
                <a:schemeClr val="tx2"/>
              </a:buClr>
              <a:buSzPct val="70000"/>
            </a:pPr>
            <a:endParaRPr lang="en-US" sz="1000" b="1" dirty="0">
              <a:latin typeface="+mn-lt"/>
            </a:endParaRPr>
          </a:p>
          <a:p>
            <a:pPr eaLnBrk="1" hangingPunct="1">
              <a:lnSpc>
                <a:spcPct val="90000"/>
              </a:lnSpc>
              <a:spcBef>
                <a:spcPts val="0"/>
              </a:spcBef>
              <a:buClr>
                <a:schemeClr val="tx2"/>
              </a:buClr>
              <a:buSzPct val="70000"/>
            </a:pPr>
            <a:r>
              <a:rPr lang="en-US" sz="1000" b="1" dirty="0">
                <a:latin typeface="+mn-lt"/>
              </a:rPr>
              <a:t>Iris McKnight</a:t>
            </a:r>
          </a:p>
          <a:p>
            <a:pPr eaLnBrk="1" hangingPunct="1">
              <a:lnSpc>
                <a:spcPct val="90000"/>
              </a:lnSpc>
              <a:spcBef>
                <a:spcPts val="0"/>
              </a:spcBef>
              <a:buClr>
                <a:schemeClr val="tx2"/>
              </a:buClr>
              <a:buSzPct val="70000"/>
            </a:pPr>
            <a:r>
              <a:rPr lang="en-US" sz="1000" dirty="0">
                <a:latin typeface="+mn-lt"/>
              </a:rPr>
              <a:t>Human Relations Specialist/Investigator</a:t>
            </a:r>
          </a:p>
          <a:p>
            <a:pPr eaLnBrk="1" hangingPunct="1">
              <a:lnSpc>
                <a:spcPct val="90000"/>
              </a:lnSpc>
              <a:spcBef>
                <a:spcPts val="0"/>
              </a:spcBef>
              <a:buClr>
                <a:schemeClr val="tx2"/>
              </a:buClr>
              <a:buSzPct val="70000"/>
            </a:pPr>
            <a:br>
              <a:rPr lang="en-US" sz="1000" b="1" dirty="0">
                <a:latin typeface="+mn-lt"/>
              </a:rPr>
            </a:br>
            <a:r>
              <a:rPr lang="en-US" sz="1000" b="1" dirty="0">
                <a:latin typeface="+mn-lt"/>
              </a:rPr>
              <a:t>Brittane Pitts, J.D. MPA</a:t>
            </a:r>
            <a:br>
              <a:rPr lang="en-US" sz="1000" b="1" dirty="0">
                <a:latin typeface="+mn-lt"/>
              </a:rPr>
            </a:br>
            <a:r>
              <a:rPr lang="en-US" sz="1000" dirty="0">
                <a:latin typeface="+mn-lt"/>
              </a:rPr>
              <a:t>Equity Assurance Administrator</a:t>
            </a:r>
          </a:p>
          <a:p>
            <a:pPr eaLnBrk="1" hangingPunct="1">
              <a:lnSpc>
                <a:spcPct val="90000"/>
              </a:lnSpc>
              <a:spcBef>
                <a:spcPts val="0"/>
              </a:spcBef>
              <a:buClr>
                <a:schemeClr val="tx2"/>
              </a:buClr>
              <a:buSzPct val="70000"/>
            </a:pPr>
            <a:br>
              <a:rPr lang="en-US" sz="1000" b="1" dirty="0">
                <a:latin typeface="+mn-lt"/>
              </a:rPr>
            </a:br>
            <a:r>
              <a:rPr lang="en-US" sz="1000" b="1" dirty="0">
                <a:latin typeface="+mn-lt"/>
              </a:rPr>
              <a:t>Mayra Ramirez-Manriquez</a:t>
            </a:r>
            <a:br>
              <a:rPr lang="en-US" sz="1000" b="1" dirty="0">
                <a:latin typeface="+mn-lt"/>
              </a:rPr>
            </a:br>
            <a:r>
              <a:rPr lang="en-US" sz="1000" dirty="0">
                <a:latin typeface="+mn-lt"/>
              </a:rPr>
              <a:t>Administrative Intern</a:t>
            </a:r>
          </a:p>
          <a:p>
            <a:pPr eaLnBrk="1" hangingPunct="1">
              <a:lnSpc>
                <a:spcPct val="90000"/>
              </a:lnSpc>
              <a:spcBef>
                <a:spcPts val="0"/>
              </a:spcBef>
              <a:buClr>
                <a:schemeClr val="tx2"/>
              </a:buClr>
              <a:buSzPct val="70000"/>
            </a:pPr>
            <a:endParaRPr lang="en-US" sz="1000" b="1" dirty="0">
              <a:latin typeface="+mn-lt"/>
            </a:endParaRPr>
          </a:p>
          <a:p>
            <a:pPr eaLnBrk="1" hangingPunct="1">
              <a:lnSpc>
                <a:spcPct val="90000"/>
              </a:lnSpc>
              <a:spcBef>
                <a:spcPts val="0"/>
              </a:spcBef>
              <a:buClr>
                <a:schemeClr val="tx2"/>
              </a:buClr>
              <a:buSzPct val="70000"/>
            </a:pPr>
            <a:r>
              <a:rPr lang="en-US" sz="1000" b="1" dirty="0">
                <a:latin typeface="+mn-lt"/>
              </a:rPr>
              <a:t>Jayme Waldeck</a:t>
            </a:r>
          </a:p>
          <a:p>
            <a:pPr eaLnBrk="1" hangingPunct="1">
              <a:lnSpc>
                <a:spcPct val="90000"/>
              </a:lnSpc>
              <a:spcBef>
                <a:spcPts val="0"/>
              </a:spcBef>
              <a:buClr>
                <a:schemeClr val="tx2"/>
              </a:buClr>
              <a:buSzPct val="70000"/>
            </a:pPr>
            <a:r>
              <a:rPr lang="en-US" sz="1000" dirty="0">
                <a:latin typeface="+mn-lt"/>
              </a:rPr>
              <a:t>Outreach Specialist</a:t>
            </a:r>
          </a:p>
          <a:p>
            <a:pPr eaLnBrk="1" hangingPunct="1">
              <a:lnSpc>
                <a:spcPct val="90000"/>
              </a:lnSpc>
              <a:spcBef>
                <a:spcPct val="20000"/>
              </a:spcBef>
              <a:buClr>
                <a:schemeClr val="tx2"/>
              </a:buClr>
              <a:buSzPct val="70000"/>
            </a:pPr>
            <a:endParaRPr lang="en-US" sz="1000" b="1" dirty="0">
              <a:latin typeface="+mn-lt"/>
            </a:endParaRPr>
          </a:p>
          <a:p>
            <a:pPr eaLnBrk="1" hangingPunct="1">
              <a:lnSpc>
                <a:spcPct val="90000"/>
              </a:lnSpc>
              <a:spcBef>
                <a:spcPct val="20000"/>
              </a:spcBef>
              <a:buClr>
                <a:schemeClr val="tx2"/>
              </a:buClr>
              <a:buSzPct val="70000"/>
            </a:pPr>
            <a:r>
              <a:rPr lang="en-US" sz="1000" b="1" dirty="0">
                <a:latin typeface="+mn-lt"/>
              </a:rPr>
              <a:t> </a:t>
            </a:r>
          </a:p>
          <a:p>
            <a:pPr indent="-228600" eaLnBrk="1" hangingPunct="1">
              <a:lnSpc>
                <a:spcPct val="90000"/>
              </a:lnSpc>
              <a:spcBef>
                <a:spcPct val="20000"/>
              </a:spcBef>
              <a:buClr>
                <a:schemeClr val="tx2"/>
              </a:buClr>
              <a:buSzPct val="70000"/>
              <a:buFont typeface="Arial" panose="020B0604020202020204" pitchFamily="34" charset="0"/>
              <a:buChar char="•"/>
            </a:pPr>
            <a:endParaRPr lang="en-US" sz="1000" b="1" dirty="0">
              <a:latin typeface="+mn-lt"/>
            </a:endParaRPr>
          </a:p>
        </p:txBody>
      </p:sp>
      <p:sp>
        <p:nvSpPr>
          <p:cNvPr id="3079" name="Rectangle 13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Rectangle 14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14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46F8F2-B2A5-421F-8084-B14BB2D6B8A3}"/>
              </a:ext>
            </a:extLst>
          </p:cNvPr>
          <p:cNvPicPr>
            <a:picLocks noChangeAspect="1"/>
          </p:cNvPicPr>
          <p:nvPr/>
        </p:nvPicPr>
        <p:blipFill>
          <a:blip r:embed="rId3"/>
          <a:stretch>
            <a:fillRect/>
          </a:stretch>
        </p:blipFill>
        <p:spPr>
          <a:xfrm>
            <a:off x="4584791" y="650494"/>
            <a:ext cx="4033037" cy="5324142"/>
          </a:xfrm>
          <a:prstGeom prst="rect">
            <a:avLst/>
          </a:prstGeom>
        </p:spPr>
      </p:pic>
      <p:pic>
        <p:nvPicPr>
          <p:cNvPr id="7" name="Picture 6">
            <a:extLst>
              <a:ext uri="{FF2B5EF4-FFF2-40B4-BE49-F238E27FC236}">
                <a16:creationId xmlns:a16="http://schemas.microsoft.com/office/drawing/2014/main" id="{B230BE28-081F-4F73-9A88-F5A00CC5F5A8}"/>
              </a:ext>
            </a:extLst>
          </p:cNvPr>
          <p:cNvPicPr>
            <a:picLocks noChangeAspect="1"/>
          </p:cNvPicPr>
          <p:nvPr/>
        </p:nvPicPr>
        <p:blipFill>
          <a:blip r:embed="rId4"/>
          <a:stretch>
            <a:fillRect/>
          </a:stretch>
        </p:blipFill>
        <p:spPr>
          <a:xfrm>
            <a:off x="1304549" y="412774"/>
            <a:ext cx="1570737" cy="1399757"/>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4E6C-B28F-4AC1-A7A0-280FC02E36C9}"/>
              </a:ext>
            </a:extLst>
          </p:cNvPr>
          <p:cNvSpPr>
            <a:spLocks noGrp="1"/>
          </p:cNvSpPr>
          <p:nvPr>
            <p:ph type="title"/>
          </p:nvPr>
        </p:nvSpPr>
        <p:spPr>
          <a:xfrm>
            <a:off x="628650" y="365126"/>
            <a:ext cx="7981950" cy="1325563"/>
          </a:xfrm>
        </p:spPr>
        <p:txBody>
          <a:bodyPr>
            <a:normAutofit/>
          </a:bodyPr>
          <a:lstStyle/>
          <a:p>
            <a:pPr algn="ctr"/>
            <a:r>
              <a:rPr lang="en-US" sz="3200" b="1" dirty="0">
                <a:solidFill>
                  <a:srgbClr val="FFC000"/>
                </a:solidFill>
                <a:latin typeface="Arial Black" panose="020B0A04020102020204" pitchFamily="34" charset="0"/>
              </a:rPr>
              <a:t>Nondiscrimination Ordinances</a:t>
            </a:r>
          </a:p>
        </p:txBody>
      </p:sp>
      <p:sp>
        <p:nvSpPr>
          <p:cNvPr id="3" name="Content Placeholder 2">
            <a:extLst>
              <a:ext uri="{FF2B5EF4-FFF2-40B4-BE49-F238E27FC236}">
                <a16:creationId xmlns:a16="http://schemas.microsoft.com/office/drawing/2014/main" id="{383D0D44-1684-416F-951C-30578BC82793}"/>
              </a:ext>
            </a:extLst>
          </p:cNvPr>
          <p:cNvSpPr>
            <a:spLocks noGrp="1"/>
          </p:cNvSpPr>
          <p:nvPr>
            <p:ph idx="1"/>
          </p:nvPr>
        </p:nvSpPr>
        <p:spPr>
          <a:xfrm>
            <a:off x="628650" y="1825625"/>
            <a:ext cx="7886700" cy="2670175"/>
          </a:xfrm>
        </p:spPr>
        <p:txBody>
          <a:bodyPr>
            <a:normAutofit fontScale="92500" lnSpcReduction="10000"/>
          </a:bodyPr>
          <a:lstStyle/>
          <a:p>
            <a:pPr marL="0" indent="0">
              <a:buNone/>
            </a:pPr>
            <a:r>
              <a:rPr lang="en-US" b="1" dirty="0"/>
              <a:t>Starting in January 2022 – Discrimination within Winston-Salem city limits will be enforced in the following areas:</a:t>
            </a:r>
          </a:p>
          <a:p>
            <a:r>
              <a:rPr lang="en-US" dirty="0"/>
              <a:t>Public Accommodation Investigation and Mediation (Sec. 38-119)</a:t>
            </a:r>
          </a:p>
          <a:p>
            <a:r>
              <a:rPr lang="en-US" dirty="0"/>
              <a:t>Employment Discrimination Investigation and Mediation (Sec. </a:t>
            </a:r>
            <a:r>
              <a:rPr lang="en-US"/>
              <a:t>38-120)</a:t>
            </a:r>
            <a:endParaRPr lang="en-US" dirty="0"/>
          </a:p>
        </p:txBody>
      </p:sp>
      <p:pic>
        <p:nvPicPr>
          <p:cNvPr id="4" name="Picture 3">
            <a:extLst>
              <a:ext uri="{FF2B5EF4-FFF2-40B4-BE49-F238E27FC236}">
                <a16:creationId xmlns:a16="http://schemas.microsoft.com/office/drawing/2014/main" id="{F5174298-C605-4630-AAC1-0F200DE3B16F}"/>
              </a:ext>
            </a:extLst>
          </p:cNvPr>
          <p:cNvPicPr>
            <a:picLocks noChangeAspect="1"/>
          </p:cNvPicPr>
          <p:nvPr/>
        </p:nvPicPr>
        <p:blipFill rotWithShape="1">
          <a:blip r:embed="rId2"/>
          <a:srcRect b="19596"/>
          <a:stretch/>
        </p:blipFill>
        <p:spPr>
          <a:xfrm>
            <a:off x="4419600" y="4876800"/>
            <a:ext cx="4432136" cy="1794270"/>
          </a:xfrm>
          <a:prstGeom prst="rect">
            <a:avLst/>
          </a:prstGeom>
        </p:spPr>
      </p:pic>
    </p:spTree>
    <p:extLst>
      <p:ext uri="{BB962C8B-B14F-4D97-AF65-F5344CB8AC3E}">
        <p14:creationId xmlns:p14="http://schemas.microsoft.com/office/powerpoint/2010/main" val="397389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F955-71B5-4980-AD6A-D683AA156834}"/>
              </a:ext>
            </a:extLst>
          </p:cNvPr>
          <p:cNvSpPr>
            <a:spLocks noGrp="1"/>
          </p:cNvSpPr>
          <p:nvPr>
            <p:ph type="title"/>
          </p:nvPr>
        </p:nvSpPr>
        <p:spPr>
          <a:xfrm>
            <a:off x="591864" y="1908995"/>
            <a:ext cx="7886700" cy="1024758"/>
          </a:xfrm>
        </p:spPr>
        <p:txBody>
          <a:bodyPr>
            <a:normAutofit/>
          </a:bodyPr>
          <a:lstStyle/>
          <a:p>
            <a:pPr algn="ctr"/>
            <a:r>
              <a:rPr lang="en-US" sz="3200" dirty="0">
                <a:solidFill>
                  <a:schemeClr val="accent2"/>
                </a:solidFill>
                <a:latin typeface="Arial Black" panose="020B0A04020102020204" pitchFamily="34" charset="0"/>
              </a:rPr>
              <a:t>Diversity, Equity, &amp; Inclusion</a:t>
            </a:r>
          </a:p>
        </p:txBody>
      </p:sp>
      <p:pic>
        <p:nvPicPr>
          <p:cNvPr id="4" name="Picture 3">
            <a:extLst>
              <a:ext uri="{FF2B5EF4-FFF2-40B4-BE49-F238E27FC236}">
                <a16:creationId xmlns:a16="http://schemas.microsoft.com/office/drawing/2014/main" id="{F4A705BD-0CB0-433E-BC8B-57E74B31861F}"/>
              </a:ext>
            </a:extLst>
          </p:cNvPr>
          <p:cNvPicPr>
            <a:picLocks noChangeAspect="1"/>
          </p:cNvPicPr>
          <p:nvPr/>
        </p:nvPicPr>
        <p:blipFill>
          <a:blip r:embed="rId2"/>
          <a:stretch>
            <a:fillRect/>
          </a:stretch>
        </p:blipFill>
        <p:spPr>
          <a:xfrm>
            <a:off x="3505200" y="27854"/>
            <a:ext cx="2133600" cy="1991499"/>
          </a:xfrm>
          <a:prstGeom prst="rect">
            <a:avLst/>
          </a:prstGeom>
        </p:spPr>
      </p:pic>
      <p:pic>
        <p:nvPicPr>
          <p:cNvPr id="7" name="Content Placeholder 6">
            <a:extLst>
              <a:ext uri="{FF2B5EF4-FFF2-40B4-BE49-F238E27FC236}">
                <a16:creationId xmlns:a16="http://schemas.microsoft.com/office/drawing/2014/main" id="{F6D9A7AF-1BBD-4891-907B-EB62AD88F5FD}"/>
              </a:ext>
            </a:extLst>
          </p:cNvPr>
          <p:cNvPicPr>
            <a:picLocks noGrp="1" noChangeAspect="1"/>
          </p:cNvPicPr>
          <p:nvPr>
            <p:ph idx="1"/>
          </p:nvPr>
        </p:nvPicPr>
        <p:blipFill>
          <a:blip r:embed="rId3"/>
          <a:stretch>
            <a:fillRect/>
          </a:stretch>
        </p:blipFill>
        <p:spPr>
          <a:xfrm>
            <a:off x="719996" y="2933752"/>
            <a:ext cx="7704008" cy="3314647"/>
          </a:xfrm>
          <a:prstGeom prst="rect">
            <a:avLst/>
          </a:prstGeom>
        </p:spPr>
      </p:pic>
    </p:spTree>
    <p:extLst>
      <p:ext uri="{BB962C8B-B14F-4D97-AF65-F5344CB8AC3E}">
        <p14:creationId xmlns:p14="http://schemas.microsoft.com/office/powerpoint/2010/main" val="390384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F955-71B5-4980-AD6A-D683AA156834}"/>
              </a:ext>
            </a:extLst>
          </p:cNvPr>
          <p:cNvSpPr>
            <a:spLocks noGrp="1"/>
          </p:cNvSpPr>
          <p:nvPr>
            <p:ph type="title"/>
          </p:nvPr>
        </p:nvSpPr>
        <p:spPr>
          <a:xfrm>
            <a:off x="628650" y="2019353"/>
            <a:ext cx="7886700" cy="1083932"/>
          </a:xfrm>
        </p:spPr>
        <p:txBody>
          <a:bodyPr>
            <a:normAutofit fontScale="90000"/>
          </a:bodyPr>
          <a:lstStyle/>
          <a:p>
            <a:pPr algn="ctr"/>
            <a:r>
              <a:rPr lang="en-US" sz="3200" dirty="0">
                <a:solidFill>
                  <a:schemeClr val="accent2"/>
                </a:solidFill>
                <a:latin typeface="Arial Black" panose="020B0A04020102020204" pitchFamily="34" charset="0"/>
              </a:rPr>
              <a:t>Diversity, Equity, &amp; Inclusion</a:t>
            </a:r>
            <a:br>
              <a:rPr lang="en-US" sz="3200" dirty="0">
                <a:solidFill>
                  <a:schemeClr val="accent2"/>
                </a:solidFill>
                <a:latin typeface="Arial Black" panose="020B0A04020102020204" pitchFamily="34" charset="0"/>
              </a:rPr>
            </a:br>
            <a:r>
              <a:rPr lang="en-US" sz="4000" dirty="0">
                <a:solidFill>
                  <a:schemeClr val="accent2"/>
                </a:solidFill>
                <a:latin typeface="French Script MT" panose="03020402040607040605" pitchFamily="66" charset="0"/>
              </a:rPr>
              <a:t>Inclusive Excellence</a:t>
            </a:r>
          </a:p>
        </p:txBody>
      </p:sp>
      <p:sp>
        <p:nvSpPr>
          <p:cNvPr id="5" name="Content Placeholder 4">
            <a:extLst>
              <a:ext uri="{FF2B5EF4-FFF2-40B4-BE49-F238E27FC236}">
                <a16:creationId xmlns:a16="http://schemas.microsoft.com/office/drawing/2014/main" id="{8A20FA1F-91C7-4E77-B12B-ABC413B3999D}"/>
              </a:ext>
            </a:extLst>
          </p:cNvPr>
          <p:cNvSpPr>
            <a:spLocks noGrp="1"/>
          </p:cNvSpPr>
          <p:nvPr>
            <p:ph idx="1"/>
          </p:nvPr>
        </p:nvSpPr>
        <p:spPr>
          <a:xfrm>
            <a:off x="628650" y="2971800"/>
            <a:ext cx="7886700" cy="3009847"/>
          </a:xfrm>
        </p:spPr>
        <p:txBody>
          <a:bodyPr/>
          <a:lstStyle/>
          <a:p>
            <a:r>
              <a:rPr lang="en-US" sz="2400" dirty="0"/>
              <a:t>Embed equity and inclusion throughout our organization.</a:t>
            </a:r>
          </a:p>
          <a:p>
            <a:r>
              <a:rPr lang="en-US" sz="2400" dirty="0"/>
              <a:t>Create cultural sensitivity.</a:t>
            </a:r>
          </a:p>
          <a:p>
            <a:r>
              <a:rPr lang="en-US" sz="2400" dirty="0"/>
              <a:t>Implement strategies that create equal access to opportunity. </a:t>
            </a:r>
          </a:p>
          <a:p>
            <a:r>
              <a:rPr lang="en-US" sz="2400" dirty="0"/>
              <a:t>Work collaboratively with city departments to examine existing internal policies, procedures, and programs that may perpetuate systemic inequities and institutional racism.</a:t>
            </a:r>
          </a:p>
          <a:p>
            <a:pPr marL="0" indent="0">
              <a:buNone/>
            </a:pPr>
            <a:endParaRPr lang="en-US" sz="2400" dirty="0"/>
          </a:p>
        </p:txBody>
      </p:sp>
      <p:pic>
        <p:nvPicPr>
          <p:cNvPr id="4" name="Picture 3">
            <a:extLst>
              <a:ext uri="{FF2B5EF4-FFF2-40B4-BE49-F238E27FC236}">
                <a16:creationId xmlns:a16="http://schemas.microsoft.com/office/drawing/2014/main" id="{F4A705BD-0CB0-433E-BC8B-57E74B31861F}"/>
              </a:ext>
            </a:extLst>
          </p:cNvPr>
          <p:cNvPicPr>
            <a:picLocks noChangeAspect="1"/>
          </p:cNvPicPr>
          <p:nvPr/>
        </p:nvPicPr>
        <p:blipFill>
          <a:blip r:embed="rId2"/>
          <a:stretch>
            <a:fillRect/>
          </a:stretch>
        </p:blipFill>
        <p:spPr>
          <a:xfrm>
            <a:off x="3505200" y="27854"/>
            <a:ext cx="2133600" cy="1991499"/>
          </a:xfrm>
          <a:prstGeom prst="rect">
            <a:avLst/>
          </a:prstGeom>
        </p:spPr>
      </p:pic>
    </p:spTree>
    <p:extLst>
      <p:ext uri="{BB962C8B-B14F-4D97-AF65-F5344CB8AC3E}">
        <p14:creationId xmlns:p14="http://schemas.microsoft.com/office/powerpoint/2010/main" val="193185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9"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314" name="Title 1"/>
          <p:cNvSpPr>
            <a:spLocks noGrp="1"/>
          </p:cNvSpPr>
          <p:nvPr>
            <p:ph type="title"/>
          </p:nvPr>
        </p:nvSpPr>
        <p:spPr>
          <a:xfrm>
            <a:off x="785460" y="759805"/>
            <a:ext cx="7729890" cy="1325563"/>
          </a:xfrm>
        </p:spPr>
        <p:txBody>
          <a:bodyPr>
            <a:normAutofit/>
          </a:bodyPr>
          <a:lstStyle/>
          <a:p>
            <a:pPr eaLnBrk="1" hangingPunct="1"/>
            <a:r>
              <a:rPr lang="en-US" sz="3500" b="1" dirty="0">
                <a:solidFill>
                  <a:srgbClr val="FFFFFF"/>
                </a:solidFill>
                <a:latin typeface="Arial Black" panose="020B0A04020102020204" pitchFamily="34" charset="0"/>
              </a:rPr>
              <a:t>DEI Framework</a:t>
            </a:r>
            <a:br>
              <a:rPr lang="en-US" sz="3500" b="1" dirty="0">
                <a:solidFill>
                  <a:srgbClr val="FFFFFF"/>
                </a:solidFill>
                <a:latin typeface="Arial Black" panose="020B0A04020102020204" pitchFamily="34" charset="0"/>
              </a:rPr>
            </a:br>
            <a:r>
              <a:rPr lang="en-US" sz="2000" i="1" dirty="0">
                <a:solidFill>
                  <a:srgbClr val="FFFFFF"/>
                </a:solidFill>
                <a:latin typeface="Century Schoolbook" panose="02040604050505020304" pitchFamily="18" charset="0"/>
              </a:rPr>
              <a:t>…Who/What supports our work?</a:t>
            </a:r>
          </a:p>
        </p:txBody>
      </p:sp>
      <p:pic>
        <p:nvPicPr>
          <p:cNvPr id="3" name="Picture 2" descr="A picture containing cake, toy, birthday, stationary&#10;&#10;Description automatically generated">
            <a:extLst>
              <a:ext uri="{FF2B5EF4-FFF2-40B4-BE49-F238E27FC236}">
                <a16:creationId xmlns:a16="http://schemas.microsoft.com/office/drawing/2014/main" id="{916D4A78-939C-478B-A439-99CEDD6752D9}"/>
              </a:ext>
            </a:extLst>
          </p:cNvPr>
          <p:cNvPicPr>
            <a:picLocks noChangeAspect="1"/>
          </p:cNvPicPr>
          <p:nvPr/>
        </p:nvPicPr>
        <p:blipFill rotWithShape="1">
          <a:blip r:embed="rId2">
            <a:extLst>
              <a:ext uri="{28A0092B-C50C-407E-A947-70E740481C1C}">
                <a14:useLocalDpi xmlns:a14="http://schemas.microsoft.com/office/drawing/2010/main" val="0"/>
              </a:ext>
            </a:extLst>
          </a:blip>
          <a:srcRect l="21519" r="11218"/>
          <a:stretch/>
        </p:blipFill>
        <p:spPr>
          <a:xfrm>
            <a:off x="4574169" y="2492376"/>
            <a:ext cx="3601803" cy="3563372"/>
          </a:xfrm>
          <a:prstGeom prst="rect">
            <a:avLst/>
          </a:prstGeom>
        </p:spPr>
      </p:pic>
      <p:graphicFrame>
        <p:nvGraphicFramePr>
          <p:cNvPr id="13319" name="Content Placeholder 2">
            <a:extLst>
              <a:ext uri="{FF2B5EF4-FFF2-40B4-BE49-F238E27FC236}">
                <a16:creationId xmlns:a16="http://schemas.microsoft.com/office/drawing/2014/main" id="{5BEA6BB9-C75F-46B7-85BC-2C4A09E80531}"/>
              </a:ext>
            </a:extLst>
          </p:cNvPr>
          <p:cNvGraphicFramePr>
            <a:graphicFrameLocks noGrp="1"/>
          </p:cNvGraphicFramePr>
          <p:nvPr>
            <p:ph idx="1"/>
            <p:extLst>
              <p:ext uri="{D42A27DB-BD31-4B8C-83A1-F6EECF244321}">
                <p14:modId xmlns:p14="http://schemas.microsoft.com/office/powerpoint/2010/main" val="2739135468"/>
              </p:ext>
            </p:extLst>
          </p:nvPr>
        </p:nvGraphicFramePr>
        <p:xfrm>
          <a:off x="1068678" y="2494450"/>
          <a:ext cx="3040158" cy="3563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5265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4E6C-B28F-4AC1-A7A0-280FC02E36C9}"/>
              </a:ext>
            </a:extLst>
          </p:cNvPr>
          <p:cNvSpPr>
            <a:spLocks noGrp="1"/>
          </p:cNvSpPr>
          <p:nvPr>
            <p:ph type="title"/>
          </p:nvPr>
        </p:nvSpPr>
        <p:spPr>
          <a:xfrm>
            <a:off x="628650" y="365126"/>
            <a:ext cx="7981950" cy="1325563"/>
          </a:xfrm>
        </p:spPr>
        <p:txBody>
          <a:bodyPr>
            <a:normAutofit/>
          </a:bodyPr>
          <a:lstStyle/>
          <a:p>
            <a:pPr algn="ctr"/>
            <a:r>
              <a:rPr lang="en-US" sz="3200" b="1" dirty="0">
                <a:solidFill>
                  <a:schemeClr val="accent2"/>
                </a:solidFill>
                <a:latin typeface="Arial Black" panose="020B0A04020102020204" pitchFamily="34" charset="0"/>
              </a:rPr>
              <a:t>People</a:t>
            </a:r>
          </a:p>
        </p:txBody>
      </p:sp>
      <p:sp>
        <p:nvSpPr>
          <p:cNvPr id="3" name="Content Placeholder 2">
            <a:extLst>
              <a:ext uri="{FF2B5EF4-FFF2-40B4-BE49-F238E27FC236}">
                <a16:creationId xmlns:a16="http://schemas.microsoft.com/office/drawing/2014/main" id="{383D0D44-1684-416F-951C-30578BC82793}"/>
              </a:ext>
            </a:extLst>
          </p:cNvPr>
          <p:cNvSpPr>
            <a:spLocks noGrp="1"/>
          </p:cNvSpPr>
          <p:nvPr>
            <p:ph idx="1"/>
          </p:nvPr>
        </p:nvSpPr>
        <p:spPr>
          <a:xfrm>
            <a:off x="628650" y="1600201"/>
            <a:ext cx="7886700" cy="1981199"/>
          </a:xfrm>
        </p:spPr>
        <p:txBody>
          <a:bodyPr>
            <a:normAutofit fontScale="92500" lnSpcReduction="10000"/>
          </a:bodyPr>
          <a:lstStyle/>
          <a:p>
            <a:r>
              <a:rPr lang="en-US" sz="2400" dirty="0"/>
              <a:t>Equity Core Team</a:t>
            </a:r>
          </a:p>
          <a:p>
            <a:r>
              <a:rPr lang="en-US" sz="2400" dirty="0"/>
              <a:t>Employee Resource Groups</a:t>
            </a:r>
          </a:p>
          <a:p>
            <a:r>
              <a:rPr lang="en-US" sz="2400" dirty="0"/>
              <a:t>Programs &amp; Events </a:t>
            </a:r>
          </a:p>
          <a:p>
            <a:r>
              <a:rPr lang="en-US" sz="2400" dirty="0"/>
              <a:t>Recruitment &amp; Retention</a:t>
            </a:r>
          </a:p>
          <a:p>
            <a:r>
              <a:rPr lang="en-US" sz="2400" dirty="0"/>
              <a:t>Community Works</a:t>
            </a:r>
          </a:p>
        </p:txBody>
      </p:sp>
      <p:pic>
        <p:nvPicPr>
          <p:cNvPr id="5" name="Picture 4">
            <a:extLst>
              <a:ext uri="{FF2B5EF4-FFF2-40B4-BE49-F238E27FC236}">
                <a16:creationId xmlns:a16="http://schemas.microsoft.com/office/drawing/2014/main" id="{C9007F2D-8000-4190-A976-AC033A844509}"/>
              </a:ext>
            </a:extLst>
          </p:cNvPr>
          <p:cNvPicPr>
            <a:picLocks noChangeAspect="1"/>
          </p:cNvPicPr>
          <p:nvPr/>
        </p:nvPicPr>
        <p:blipFill>
          <a:blip r:embed="rId2"/>
          <a:stretch>
            <a:fillRect/>
          </a:stretch>
        </p:blipFill>
        <p:spPr>
          <a:xfrm>
            <a:off x="0" y="3733800"/>
            <a:ext cx="9144000" cy="3124200"/>
          </a:xfrm>
          <a:prstGeom prst="rect">
            <a:avLst/>
          </a:prstGeom>
        </p:spPr>
      </p:pic>
    </p:spTree>
    <p:extLst>
      <p:ext uri="{BB962C8B-B14F-4D97-AF65-F5344CB8AC3E}">
        <p14:creationId xmlns:p14="http://schemas.microsoft.com/office/powerpoint/2010/main" val="3666810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8D4E6C-B28F-4AC1-A7A0-280FC02E36C9}"/>
              </a:ext>
            </a:extLst>
          </p:cNvPr>
          <p:cNvSpPr>
            <a:spLocks noGrp="1"/>
          </p:cNvSpPr>
          <p:nvPr>
            <p:ph type="title"/>
          </p:nvPr>
        </p:nvSpPr>
        <p:spPr>
          <a:xfrm>
            <a:off x="482600" y="321734"/>
            <a:ext cx="8178799" cy="1135737"/>
          </a:xfrm>
        </p:spPr>
        <p:txBody>
          <a:bodyPr>
            <a:normAutofit/>
          </a:bodyPr>
          <a:lstStyle/>
          <a:p>
            <a:r>
              <a:rPr lang="en-US" sz="3100" b="1">
                <a:latin typeface="Arial Black" panose="020B0A04020102020204" pitchFamily="34" charset="0"/>
              </a:rPr>
              <a:t>Paradigm</a:t>
            </a:r>
          </a:p>
        </p:txBody>
      </p:sp>
      <p:sp>
        <p:nvSpPr>
          <p:cNvPr id="3" name="Content Placeholder 2">
            <a:extLst>
              <a:ext uri="{FF2B5EF4-FFF2-40B4-BE49-F238E27FC236}">
                <a16:creationId xmlns:a16="http://schemas.microsoft.com/office/drawing/2014/main" id="{383D0D44-1684-416F-951C-30578BC82793}"/>
              </a:ext>
            </a:extLst>
          </p:cNvPr>
          <p:cNvSpPr>
            <a:spLocks noGrp="1"/>
          </p:cNvSpPr>
          <p:nvPr>
            <p:ph idx="1"/>
          </p:nvPr>
        </p:nvSpPr>
        <p:spPr>
          <a:xfrm>
            <a:off x="482600" y="1782981"/>
            <a:ext cx="3784599" cy="4393982"/>
          </a:xfrm>
        </p:spPr>
        <p:txBody>
          <a:bodyPr>
            <a:normAutofit fontScale="77500" lnSpcReduction="20000"/>
          </a:bodyPr>
          <a:lstStyle/>
          <a:p>
            <a:r>
              <a:rPr lang="en-US" sz="2200" dirty="0"/>
              <a:t>Government Alliance on Race &amp; Equity (GARE)</a:t>
            </a:r>
          </a:p>
          <a:p>
            <a:r>
              <a:rPr lang="en-US" sz="2200" dirty="0"/>
              <a:t>Applying an equity lens to city practices, programs, and policies. </a:t>
            </a:r>
          </a:p>
          <a:p>
            <a:r>
              <a:rPr lang="en-US" sz="2200" dirty="0"/>
              <a:t>Development and Implementation of the City Equity Action Plan. </a:t>
            </a:r>
          </a:p>
          <a:p>
            <a:r>
              <a:rPr lang="en-US" sz="2200" dirty="0"/>
              <a:t>Build capacity for all staff to become more equity minded.</a:t>
            </a:r>
          </a:p>
          <a:p>
            <a:r>
              <a:rPr lang="en-US" sz="2200" dirty="0"/>
              <a:t>Limited Language Proficiency</a:t>
            </a:r>
          </a:p>
          <a:p>
            <a:pPr lvl="1"/>
            <a:r>
              <a:rPr lang="en-US" sz="2200" dirty="0">
                <a:solidFill>
                  <a:srgbClr val="000000"/>
                </a:solidFill>
                <a:effectLst/>
                <a:latin typeface="Calibri" panose="020F0502020204030204" pitchFamily="34" charset="0"/>
                <a:ea typeface="Times New Roman" panose="02020603050405020304" pitchFamily="18" charset="0"/>
              </a:rPr>
              <a:t>The City of Winston-Salem is committed to improving the accessibility of services to persons with Limited English Proficiency (LEP) and to developing and implementing a system that gives LEP persons “meaningful access” to programs and services.</a:t>
            </a:r>
            <a:endParaRPr lang="en-US" sz="2200" dirty="0">
              <a:solidFill>
                <a:srgbClr val="000000"/>
              </a:solidFill>
              <a:effectLst/>
              <a:latin typeface="Calibri" panose="020F0502020204030204" pitchFamily="34" charset="0"/>
              <a:ea typeface="Calibri" panose="020F0502020204030204" pitchFamily="34" charset="0"/>
            </a:endParaRPr>
          </a:p>
          <a:p>
            <a:pPr lvl="1"/>
            <a:endParaRPr lang="en-US" sz="1300" dirty="0"/>
          </a:p>
        </p:txBody>
      </p:sp>
      <p:grpSp>
        <p:nvGrpSpPr>
          <p:cNvPr id="19" name="Group 1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24" name="Rectangle 23">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CF954909-2F52-4188-8FDD-B9389B3B72BE}"/>
              </a:ext>
            </a:extLst>
          </p:cNvPr>
          <p:cNvPicPr>
            <a:picLocks noChangeAspect="1"/>
          </p:cNvPicPr>
          <p:nvPr/>
        </p:nvPicPr>
        <p:blipFill>
          <a:blip r:embed="rId2"/>
          <a:stretch>
            <a:fillRect/>
          </a:stretch>
        </p:blipFill>
        <p:spPr>
          <a:xfrm>
            <a:off x="4482895" y="1455612"/>
            <a:ext cx="4445409" cy="4445409"/>
          </a:xfrm>
          <a:prstGeom prst="rect">
            <a:avLst/>
          </a:prstGeom>
        </p:spPr>
      </p:pic>
    </p:spTree>
    <p:extLst>
      <p:ext uri="{BB962C8B-B14F-4D97-AF65-F5344CB8AC3E}">
        <p14:creationId xmlns:p14="http://schemas.microsoft.com/office/powerpoint/2010/main" val="2531512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8D4E6C-B28F-4AC1-A7A0-280FC02E36C9}"/>
              </a:ext>
            </a:extLst>
          </p:cNvPr>
          <p:cNvSpPr>
            <a:spLocks noGrp="1"/>
          </p:cNvSpPr>
          <p:nvPr>
            <p:ph type="title"/>
          </p:nvPr>
        </p:nvSpPr>
        <p:spPr>
          <a:xfrm>
            <a:off x="482600" y="640080"/>
            <a:ext cx="2322320" cy="5613236"/>
          </a:xfrm>
        </p:spPr>
        <p:txBody>
          <a:bodyPr anchor="ctr">
            <a:normAutofit/>
          </a:bodyPr>
          <a:lstStyle/>
          <a:p>
            <a:r>
              <a:rPr lang="en-US" b="1">
                <a:solidFill>
                  <a:srgbClr val="FFFFFF"/>
                </a:solidFill>
                <a:latin typeface="Arial Black" panose="020B0A04020102020204" pitchFamily="34" charset="0"/>
              </a:rPr>
              <a:t>Praxis</a:t>
            </a:r>
          </a:p>
        </p:txBody>
      </p:sp>
      <p:sp>
        <p:nvSpPr>
          <p:cNvPr id="3" name="Content Placeholder 2">
            <a:extLst>
              <a:ext uri="{FF2B5EF4-FFF2-40B4-BE49-F238E27FC236}">
                <a16:creationId xmlns:a16="http://schemas.microsoft.com/office/drawing/2014/main" id="{383D0D44-1684-416F-951C-30578BC82793}"/>
              </a:ext>
            </a:extLst>
          </p:cNvPr>
          <p:cNvSpPr>
            <a:spLocks noGrp="1"/>
          </p:cNvSpPr>
          <p:nvPr>
            <p:ph idx="1"/>
          </p:nvPr>
        </p:nvSpPr>
        <p:spPr>
          <a:xfrm>
            <a:off x="3551778" y="640080"/>
            <a:ext cx="5136536" cy="3535123"/>
          </a:xfrm>
        </p:spPr>
        <p:txBody>
          <a:bodyPr anchor="ctr">
            <a:normAutofit/>
          </a:bodyPr>
          <a:lstStyle/>
          <a:p>
            <a:r>
              <a:rPr lang="en-US" sz="2400" dirty="0">
                <a:ea typeface="Calibri" panose="020F0502020204030204" pitchFamily="34" charset="0"/>
              </a:rPr>
              <a:t>Develop cultural competence of city staff through Cultural Awareness, and Equal Employment Opportunity trainings, and workshops.</a:t>
            </a:r>
          </a:p>
          <a:p>
            <a:r>
              <a:rPr lang="en-US" sz="2400" dirty="0"/>
              <a:t>Create opportunities for employees to engage with each other across lines of difference.</a:t>
            </a:r>
          </a:p>
          <a:p>
            <a:r>
              <a:rPr lang="en-US" sz="2400" dirty="0">
                <a:effectLst/>
                <a:ea typeface="Calibri" panose="020F0502020204030204" pitchFamily="34" charset="0"/>
              </a:rPr>
              <a:t>Bridging the diversity gap.</a:t>
            </a:r>
          </a:p>
          <a:p>
            <a:pPr lvl="1"/>
            <a:endParaRPr lang="en-US" sz="1400" dirty="0"/>
          </a:p>
        </p:txBody>
      </p:sp>
      <p:pic>
        <p:nvPicPr>
          <p:cNvPr id="4" name="Picture 3">
            <a:extLst>
              <a:ext uri="{FF2B5EF4-FFF2-40B4-BE49-F238E27FC236}">
                <a16:creationId xmlns:a16="http://schemas.microsoft.com/office/drawing/2014/main" id="{928C9037-012C-45E0-BB23-EB369887E468}"/>
              </a:ext>
            </a:extLst>
          </p:cNvPr>
          <p:cNvPicPr>
            <a:picLocks noChangeAspect="1"/>
          </p:cNvPicPr>
          <p:nvPr/>
        </p:nvPicPr>
        <p:blipFill>
          <a:blip r:embed="rId2"/>
          <a:stretch>
            <a:fillRect/>
          </a:stretch>
        </p:blipFill>
        <p:spPr>
          <a:xfrm>
            <a:off x="3481429" y="4267200"/>
            <a:ext cx="5170677" cy="1763954"/>
          </a:xfrm>
          <a:prstGeom prst="rect">
            <a:avLst/>
          </a:prstGeom>
        </p:spPr>
      </p:pic>
    </p:spTree>
    <p:extLst>
      <p:ext uri="{BB962C8B-B14F-4D97-AF65-F5344CB8AC3E}">
        <p14:creationId xmlns:p14="http://schemas.microsoft.com/office/powerpoint/2010/main" val="3853870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86801" y="235729"/>
            <a:ext cx="7886700" cy="1052393"/>
          </a:xfrm>
        </p:spPr>
        <p:txBody>
          <a:bodyPr>
            <a:noAutofit/>
          </a:bodyPr>
          <a:lstStyle/>
          <a:p>
            <a:r>
              <a:rPr lang="en-US" sz="3200" dirty="0">
                <a:solidFill>
                  <a:schemeClr val="accent2"/>
                </a:solidFill>
                <a:latin typeface="Arial Black"/>
              </a:rPr>
              <a:t>Advisory Boards &amp; Commissions</a:t>
            </a:r>
          </a:p>
        </p:txBody>
      </p:sp>
      <p:sp>
        <p:nvSpPr>
          <p:cNvPr id="14339" name="Content Placeholder 2"/>
          <p:cNvSpPr>
            <a:spLocks noGrp="1"/>
          </p:cNvSpPr>
          <p:nvPr>
            <p:ph idx="1"/>
          </p:nvPr>
        </p:nvSpPr>
        <p:spPr>
          <a:xfrm>
            <a:off x="3023408" y="1295251"/>
            <a:ext cx="5200140" cy="5030786"/>
          </a:xfrm>
        </p:spPr>
        <p:txBody>
          <a:bodyPr vert="horz" lIns="91440" tIns="45720" rIns="91440" bIns="45720" rtlCol="0" anchor="t">
            <a:normAutofit/>
          </a:bodyPr>
          <a:lstStyle/>
          <a:p>
            <a:pPr marL="0" indent="0">
              <a:buNone/>
            </a:pPr>
            <a:r>
              <a:rPr lang="en-US" sz="1800" b="1" dirty="0">
                <a:ea typeface="+mn-lt"/>
                <a:cs typeface="+mn-lt"/>
              </a:rPr>
              <a:t>Human Relations Commission (HRC)</a:t>
            </a:r>
            <a:endParaRPr lang="en-US" sz="1800" dirty="0">
              <a:ea typeface="+mn-lt"/>
              <a:cs typeface="+mn-lt"/>
            </a:endParaRPr>
          </a:p>
          <a:p>
            <a:pPr marL="457200" lvl="1" indent="0">
              <a:buNone/>
            </a:pPr>
            <a:r>
              <a:rPr lang="en-US" sz="1800" dirty="0">
                <a:ea typeface="+mn-lt"/>
                <a:cs typeface="+mn-lt"/>
              </a:rPr>
              <a:t>Created by City Council in 1978</a:t>
            </a:r>
          </a:p>
          <a:p>
            <a:pPr marL="457200" lvl="1" indent="0">
              <a:buNone/>
            </a:pPr>
            <a:r>
              <a:rPr lang="en-US" sz="1800" dirty="0">
                <a:ea typeface="+mn-lt"/>
                <a:cs typeface="+mn-lt"/>
              </a:rPr>
              <a:t>Administered by HRD since 1980</a:t>
            </a:r>
            <a:endParaRPr lang="en-US" sz="1800" dirty="0"/>
          </a:p>
          <a:p>
            <a:pPr marL="457200" lvl="1" indent="0">
              <a:buNone/>
            </a:pPr>
            <a:endParaRPr lang="en-US" sz="1800" dirty="0"/>
          </a:p>
          <a:p>
            <a:pPr marL="0" indent="0">
              <a:buNone/>
            </a:pPr>
            <a:r>
              <a:rPr lang="en-US" sz="1800" b="1" dirty="0"/>
              <a:t>College Advisory Board (CAB)</a:t>
            </a:r>
            <a:endParaRPr lang="en-US" sz="1800" dirty="0">
              <a:cs typeface="Calibri" panose="020F0502020204030204"/>
            </a:endParaRPr>
          </a:p>
          <a:p>
            <a:pPr marL="457200" lvl="1" indent="0" eaLnBrk="1" hangingPunct="1">
              <a:buNone/>
            </a:pPr>
            <a:r>
              <a:rPr lang="en-US" sz="1800" dirty="0"/>
              <a:t>Created by City Council in 2010</a:t>
            </a:r>
            <a:endParaRPr lang="en-US" sz="1800" dirty="0">
              <a:cs typeface="Calibri" panose="020F0502020204030204"/>
            </a:endParaRPr>
          </a:p>
          <a:p>
            <a:pPr marL="457200" lvl="1" indent="0" eaLnBrk="1" hangingPunct="1">
              <a:buNone/>
            </a:pPr>
            <a:r>
              <a:rPr lang="en-US" sz="1800" dirty="0"/>
              <a:t>Administered by HRD since 2010</a:t>
            </a:r>
            <a:endParaRPr lang="en-US" sz="1800" dirty="0">
              <a:cs typeface="Calibri" panose="020F0502020204030204"/>
            </a:endParaRPr>
          </a:p>
          <a:p>
            <a:pPr marL="457200" lvl="1" indent="0">
              <a:buNone/>
            </a:pPr>
            <a:endParaRPr lang="en-US" sz="1800" dirty="0"/>
          </a:p>
          <a:p>
            <a:pPr marL="0" indent="0" eaLnBrk="1" hangingPunct="1">
              <a:buNone/>
            </a:pPr>
            <a:r>
              <a:rPr lang="en-US" sz="1800" b="1" dirty="0"/>
              <a:t>Youth Advisory Council (YAC)</a:t>
            </a:r>
            <a:endParaRPr lang="en-US" sz="1800" b="1" dirty="0">
              <a:cs typeface="Calibri" panose="020F0502020204030204"/>
            </a:endParaRPr>
          </a:p>
          <a:p>
            <a:pPr marL="457200" lvl="1" indent="0" eaLnBrk="1" hangingPunct="1">
              <a:buNone/>
            </a:pPr>
            <a:r>
              <a:rPr lang="en-US" sz="1800" dirty="0"/>
              <a:t>Created by City Council in 1989</a:t>
            </a:r>
            <a:endParaRPr lang="en-US" sz="1800" dirty="0">
              <a:cs typeface="Calibri" panose="020F0502020204030204"/>
            </a:endParaRPr>
          </a:p>
          <a:p>
            <a:pPr marL="457200" lvl="1" indent="0" eaLnBrk="1" hangingPunct="1">
              <a:buNone/>
            </a:pPr>
            <a:r>
              <a:rPr lang="en-US" sz="1800" dirty="0"/>
              <a:t>Administered by HRD since 2010</a:t>
            </a:r>
            <a:br>
              <a:rPr lang="en-US" sz="1800" dirty="0"/>
            </a:br>
            <a:endParaRPr lang="en-US" sz="1800" dirty="0">
              <a:cs typeface="Calibri" panose="020F0502020204030204"/>
            </a:endParaRPr>
          </a:p>
          <a:p>
            <a:pPr marL="0" indent="0">
              <a:buNone/>
            </a:pPr>
            <a:r>
              <a:rPr lang="en-US" sz="1800" b="1" dirty="0"/>
              <a:t>African-American Heritage Initiative (AAHI)</a:t>
            </a:r>
            <a:endParaRPr lang="en-US" sz="1800" b="1" dirty="0">
              <a:cs typeface="Calibri" panose="020F0502020204030204"/>
            </a:endParaRPr>
          </a:p>
          <a:p>
            <a:pPr marL="457200" lvl="1" indent="0">
              <a:buNone/>
            </a:pPr>
            <a:r>
              <a:rPr lang="en-US" sz="1800" dirty="0"/>
              <a:t>Created by City Council in 2019</a:t>
            </a:r>
            <a:endParaRPr lang="en-US" sz="1800" dirty="0">
              <a:cs typeface="Calibri" panose="020F0502020204030204"/>
            </a:endParaRPr>
          </a:p>
          <a:p>
            <a:pPr marL="457200" lvl="1" indent="0">
              <a:buNone/>
            </a:pPr>
            <a:r>
              <a:rPr lang="en-US" sz="1800" dirty="0"/>
              <a:t>Administered by HRD since 2019</a:t>
            </a:r>
            <a:endParaRPr lang="en-US" sz="1800" dirty="0">
              <a:cs typeface="Calibri" panose="020F0502020204030204"/>
            </a:endParaRPr>
          </a:p>
          <a:p>
            <a:pPr marL="0" indent="0" eaLnBrk="1" hangingPunct="1">
              <a:buNone/>
            </a:pPr>
            <a:endParaRPr lang="en-US" sz="3200" dirty="0">
              <a:cs typeface="Calibri" panose="020F0502020204030204"/>
            </a:endParaRPr>
          </a:p>
        </p:txBody>
      </p:sp>
      <p:pic>
        <p:nvPicPr>
          <p:cNvPr id="12" name="Picture 12" descr="A picture containing drawing&#10;&#10;Description generated with very high confidence">
            <a:extLst>
              <a:ext uri="{FF2B5EF4-FFF2-40B4-BE49-F238E27FC236}">
                <a16:creationId xmlns:a16="http://schemas.microsoft.com/office/drawing/2014/main" id="{56C7C57A-7BB2-4DA3-B6EF-F85E861ACCFC}"/>
              </a:ext>
            </a:extLst>
          </p:cNvPr>
          <p:cNvPicPr>
            <a:picLocks noChangeAspect="1"/>
          </p:cNvPicPr>
          <p:nvPr/>
        </p:nvPicPr>
        <p:blipFill>
          <a:blip r:embed="rId3"/>
          <a:stretch>
            <a:fillRect/>
          </a:stretch>
        </p:blipFill>
        <p:spPr>
          <a:xfrm>
            <a:off x="1300879" y="2536382"/>
            <a:ext cx="1064644" cy="1385791"/>
          </a:xfrm>
          <a:prstGeom prst="rect">
            <a:avLst/>
          </a:prstGeom>
        </p:spPr>
      </p:pic>
      <p:pic>
        <p:nvPicPr>
          <p:cNvPr id="14" name="Picture 14" descr="A close up of a sign&#10;&#10;Description generated with high confidence">
            <a:extLst>
              <a:ext uri="{FF2B5EF4-FFF2-40B4-BE49-F238E27FC236}">
                <a16:creationId xmlns:a16="http://schemas.microsoft.com/office/drawing/2014/main" id="{26C93A44-5675-4587-A75A-A6E393D4E75B}"/>
              </a:ext>
            </a:extLst>
          </p:cNvPr>
          <p:cNvPicPr>
            <a:picLocks noChangeAspect="1"/>
          </p:cNvPicPr>
          <p:nvPr/>
        </p:nvPicPr>
        <p:blipFill>
          <a:blip r:embed="rId4"/>
          <a:stretch>
            <a:fillRect/>
          </a:stretch>
        </p:blipFill>
        <p:spPr>
          <a:xfrm>
            <a:off x="1029419" y="1199725"/>
            <a:ext cx="1468646" cy="1195041"/>
          </a:xfrm>
          <a:prstGeom prst="rect">
            <a:avLst/>
          </a:prstGeom>
        </p:spPr>
      </p:pic>
      <p:pic>
        <p:nvPicPr>
          <p:cNvPr id="16" name="Picture 16" descr="A picture containing drawing&#10;&#10;Description generated with very high confidence">
            <a:extLst>
              <a:ext uri="{FF2B5EF4-FFF2-40B4-BE49-F238E27FC236}">
                <a16:creationId xmlns:a16="http://schemas.microsoft.com/office/drawing/2014/main" id="{C45DB15E-F858-4362-8B7E-998AC5E7F9ED}"/>
              </a:ext>
            </a:extLst>
          </p:cNvPr>
          <p:cNvPicPr>
            <a:picLocks noChangeAspect="1"/>
          </p:cNvPicPr>
          <p:nvPr/>
        </p:nvPicPr>
        <p:blipFill>
          <a:blip r:embed="rId5"/>
          <a:stretch>
            <a:fillRect/>
          </a:stretch>
        </p:blipFill>
        <p:spPr>
          <a:xfrm>
            <a:off x="1208191" y="4063095"/>
            <a:ext cx="1329727" cy="804547"/>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419" y="5138985"/>
            <a:ext cx="1789981" cy="8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3673243" y="82066"/>
            <a:ext cx="5047488" cy="1379307"/>
          </a:xfrm>
        </p:spPr>
        <p:txBody>
          <a:bodyPr>
            <a:normAutofit/>
          </a:bodyPr>
          <a:lstStyle/>
          <a:p>
            <a:pPr eaLnBrk="1" hangingPunct="1"/>
            <a:r>
              <a:rPr lang="en-US" sz="3200" dirty="0">
                <a:solidFill>
                  <a:schemeClr val="accent4"/>
                </a:solidFill>
                <a:latin typeface="Arial Black"/>
              </a:rPr>
              <a:t>Human Relations Commission</a:t>
            </a:r>
          </a:p>
        </p:txBody>
      </p:sp>
      <p:pic>
        <p:nvPicPr>
          <p:cNvPr id="5" name="Picture 4" descr="A close up of a sign&#10;&#10;Description generated with high confidence">
            <a:extLst>
              <a:ext uri="{FF2B5EF4-FFF2-40B4-BE49-F238E27FC236}">
                <a16:creationId xmlns:a16="http://schemas.microsoft.com/office/drawing/2014/main" id="{B17AA133-6E0F-4A46-BD01-48D9F321D0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15" r="2" b="1979"/>
          <a:stretch/>
        </p:blipFill>
        <p:spPr>
          <a:xfrm>
            <a:off x="20" y="10"/>
            <a:ext cx="3353542" cy="2231126"/>
          </a:xfrm>
          <a:prstGeom prst="rect">
            <a:avLst/>
          </a:prstGeom>
        </p:spPr>
      </p:pic>
      <p:pic>
        <p:nvPicPr>
          <p:cNvPr id="4" name="Picture 3" descr="A group of people in a room&#10;&#10;Description generated with high confidence">
            <a:extLst>
              <a:ext uri="{FF2B5EF4-FFF2-40B4-BE49-F238E27FC236}">
                <a16:creationId xmlns:a16="http://schemas.microsoft.com/office/drawing/2014/main" id="{98C826FF-35BA-4A2F-A77D-98620709EC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20" r="7520" b="-3"/>
          <a:stretch/>
        </p:blipFill>
        <p:spPr>
          <a:xfrm>
            <a:off x="20" y="4651708"/>
            <a:ext cx="3353542" cy="2212848"/>
          </a:xfrm>
          <a:prstGeom prst="rect">
            <a:avLst/>
          </a:prstGeom>
        </p:spPr>
      </p:pic>
      <p:sp>
        <p:nvSpPr>
          <p:cNvPr id="3" name="Content Placeholder 2"/>
          <p:cNvSpPr>
            <a:spLocks noGrp="1"/>
          </p:cNvSpPr>
          <p:nvPr>
            <p:ph idx="1"/>
          </p:nvPr>
        </p:nvSpPr>
        <p:spPr>
          <a:xfrm>
            <a:off x="3630111" y="1186879"/>
            <a:ext cx="5047488" cy="5594921"/>
          </a:xfrm>
        </p:spPr>
        <p:txBody>
          <a:bodyPr vert="horz" lIns="91440" tIns="45720" rIns="91440" bIns="45720" rtlCol="0" anchor="t">
            <a:noAutofit/>
          </a:bodyPr>
          <a:lstStyle/>
          <a:p>
            <a:pPr>
              <a:defRPr/>
            </a:pPr>
            <a:r>
              <a:rPr lang="en-US" sz="2000" b="1" dirty="0"/>
              <a:t>Mission: </a:t>
            </a:r>
            <a:r>
              <a:rPr lang="en-US" sz="2000" dirty="0"/>
              <a:t>To educate, create, facilitate, promote, anticipate, study, and recommend programs, projects, feedback, and actions for the elimination of discrimination in any and all fields of human relationships.</a:t>
            </a:r>
            <a:endParaRPr lang="en-US" sz="2000" dirty="0">
              <a:cs typeface="Calibri" panose="020F0502020204030204"/>
            </a:endParaRPr>
          </a:p>
          <a:p>
            <a:pPr>
              <a:defRPr/>
            </a:pPr>
            <a:r>
              <a:rPr lang="en-US" sz="2000" b="1" dirty="0">
                <a:ea typeface="+mn-lt"/>
                <a:cs typeface="+mn-lt"/>
              </a:rPr>
              <a:t>Committees: </a:t>
            </a:r>
            <a:r>
              <a:rPr lang="en-US" sz="2000" dirty="0">
                <a:ea typeface="+mn-lt"/>
                <a:cs typeface="+mn-lt"/>
              </a:rPr>
              <a:t>Community Relations, Executive Committee, Hearing Board, Multi-Cultural Relations, New Horizons Fair Housing, Student Relations</a:t>
            </a:r>
            <a:endParaRPr lang="en-US" sz="2000" dirty="0">
              <a:cs typeface="Calibri" panose="020F0502020204030204"/>
            </a:endParaRPr>
          </a:p>
          <a:p>
            <a:pPr>
              <a:defRPr/>
            </a:pPr>
            <a:r>
              <a:rPr lang="en-US" sz="2000" b="1" dirty="0"/>
              <a:t>Major Annual Programs: </a:t>
            </a:r>
            <a:endParaRPr lang="en-US" sz="2000" dirty="0">
              <a:cs typeface="Calibri"/>
            </a:endParaRPr>
          </a:p>
          <a:p>
            <a:pPr lvl="1" eaLnBrk="1" hangingPunct="1">
              <a:defRPr/>
            </a:pPr>
            <a:r>
              <a:rPr lang="en-US" sz="2000" dirty="0"/>
              <a:t>Dr. MLK, Jr. Young Dreamers Awards</a:t>
            </a:r>
            <a:endParaRPr lang="en-US" sz="2000" dirty="0">
              <a:cs typeface="Calibri"/>
            </a:endParaRPr>
          </a:p>
          <a:p>
            <a:pPr lvl="1" eaLnBrk="1" hangingPunct="1">
              <a:defRPr/>
            </a:pPr>
            <a:r>
              <a:rPr lang="en-US" sz="2000" dirty="0"/>
              <a:t>Human Relations Student Awards Banquet</a:t>
            </a:r>
            <a:endParaRPr lang="en-US" sz="2000" dirty="0">
              <a:cs typeface="Calibri"/>
            </a:endParaRPr>
          </a:p>
          <a:p>
            <a:pPr lvl="1" eaLnBrk="1" hangingPunct="1">
              <a:defRPr/>
            </a:pPr>
            <a:r>
              <a:rPr lang="en-US" sz="2000" dirty="0"/>
              <a:t>Black History Month Showcase of Song</a:t>
            </a:r>
            <a:endParaRPr lang="en-US" sz="2000" dirty="0">
              <a:cs typeface="Calibri"/>
            </a:endParaRPr>
          </a:p>
          <a:p>
            <a:pPr lvl="1" eaLnBrk="1" hangingPunct="1">
              <a:defRPr/>
            </a:pPr>
            <a:r>
              <a:rPr lang="en-US" sz="2000" dirty="0"/>
              <a:t>Fair and Affordable Housing Summit</a:t>
            </a:r>
            <a:endParaRPr lang="en-US" sz="2000" dirty="0">
              <a:cs typeface="Calibri"/>
            </a:endParaRPr>
          </a:p>
          <a:p>
            <a:pPr lvl="1" eaLnBrk="1" hangingPunct="1">
              <a:defRPr/>
            </a:pPr>
            <a:r>
              <a:rPr lang="en-US" sz="2000" dirty="0"/>
              <a:t>International Village Food and Music Cultural Festival</a:t>
            </a:r>
            <a:endParaRPr lang="en-US" sz="2000" dirty="0">
              <a:cs typeface="Calibri"/>
            </a:endParaRPr>
          </a:p>
          <a:p>
            <a:pPr marL="0" indent="0" eaLnBrk="1" hangingPunct="1">
              <a:buNone/>
              <a:defRPr/>
            </a:pPr>
            <a:endParaRPr lang="en-US" sz="1600" dirty="0">
              <a:cs typeface="Calibri"/>
            </a:endParaRPr>
          </a:p>
        </p:txBody>
      </p:sp>
      <p:pic>
        <p:nvPicPr>
          <p:cNvPr id="6" name="Picture 14" descr="A close up of a sign&#10;&#10;Description generated with high confidence">
            <a:extLst>
              <a:ext uri="{FF2B5EF4-FFF2-40B4-BE49-F238E27FC236}">
                <a16:creationId xmlns:a16="http://schemas.microsoft.com/office/drawing/2014/main" id="{0C8C9B60-FF10-45E0-B025-33DB66FFB3E0}"/>
              </a:ext>
            </a:extLst>
          </p:cNvPr>
          <p:cNvPicPr>
            <a:picLocks noChangeAspect="1"/>
          </p:cNvPicPr>
          <p:nvPr/>
        </p:nvPicPr>
        <p:blipFill>
          <a:blip r:embed="rId5"/>
          <a:stretch>
            <a:fillRect/>
          </a:stretch>
        </p:blipFill>
        <p:spPr>
          <a:xfrm>
            <a:off x="166778" y="2234895"/>
            <a:ext cx="2930107" cy="2402587"/>
          </a:xfrm>
          <a:prstGeom prst="rect">
            <a:avLst/>
          </a:prstGeom>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3" name="Rectangle 1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414" name="Freeform: Shape 137">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415" name="Freeform: Shape 139">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4027"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0" name="Rectangle 2"/>
          <p:cNvSpPr>
            <a:spLocks noGrp="1" noChangeArrowheads="1"/>
          </p:cNvSpPr>
          <p:nvPr>
            <p:ph type="title"/>
          </p:nvPr>
        </p:nvSpPr>
        <p:spPr>
          <a:xfrm>
            <a:off x="329184" y="859536"/>
            <a:ext cx="3624602" cy="1243584"/>
          </a:xfrm>
        </p:spPr>
        <p:txBody>
          <a:bodyPr vert="horz" lIns="91440" tIns="45720" rIns="91440" bIns="45720" rtlCol="0" anchor="ctr">
            <a:normAutofit/>
          </a:bodyPr>
          <a:lstStyle/>
          <a:p>
            <a:br>
              <a:rPr lang="en-US" sz="2800" b="1" dirty="0">
                <a:solidFill>
                  <a:srgbClr val="FFC000"/>
                </a:solidFill>
                <a:latin typeface="Arial Black" panose="020B0A04020102020204" pitchFamily="34" charset="0"/>
              </a:rPr>
            </a:br>
            <a:r>
              <a:rPr lang="en-US" sz="2800" b="1" dirty="0">
                <a:solidFill>
                  <a:srgbClr val="FFC000"/>
                </a:solidFill>
                <a:latin typeface="Arial Black" panose="020B0A04020102020204" pitchFamily="34" charset="0"/>
              </a:rPr>
              <a:t>Human Relations Commission </a:t>
            </a:r>
          </a:p>
        </p:txBody>
      </p:sp>
      <p:sp>
        <p:nvSpPr>
          <p:cNvPr id="17416" name="Rectangle 1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417" name="Rectangle 1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185062"/>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Rectangle 4"/>
          <p:cNvSpPr>
            <a:spLocks noGrp="1" noChangeArrowheads="1"/>
          </p:cNvSpPr>
          <p:nvPr>
            <p:ph sz="half" idx="1"/>
          </p:nvPr>
        </p:nvSpPr>
        <p:spPr>
          <a:xfrm>
            <a:off x="329184" y="2512611"/>
            <a:ext cx="3624602" cy="3664351"/>
          </a:xfrm>
        </p:spPr>
        <p:txBody>
          <a:bodyPr vert="horz" lIns="91440" tIns="45720" rIns="91440" bIns="45720" rtlCol="0">
            <a:normAutofit/>
          </a:bodyPr>
          <a:lstStyle/>
          <a:p>
            <a:r>
              <a:rPr lang="en-US" sz="1600" b="1"/>
              <a:t>Chair</a:t>
            </a:r>
            <a:r>
              <a:rPr lang="en-US" sz="1600"/>
              <a:t>: Robert Leak III</a:t>
            </a:r>
          </a:p>
          <a:p>
            <a:pPr marL="342900" lvl="1"/>
            <a:r>
              <a:rPr lang="en-US" sz="1600" b="1"/>
              <a:t>Vice Chair</a:t>
            </a:r>
            <a:r>
              <a:rPr lang="en-US" sz="1600"/>
              <a:t>: Kerry Wiggins</a:t>
            </a:r>
          </a:p>
          <a:p>
            <a:r>
              <a:rPr lang="en-US" sz="1600"/>
              <a:t>Commissioners</a:t>
            </a:r>
          </a:p>
          <a:p>
            <a:pPr lvl="1"/>
            <a:r>
              <a:rPr lang="en-US" sz="1600"/>
              <a:t>Jeffrey Bloomfield</a:t>
            </a:r>
          </a:p>
          <a:p>
            <a:pPr lvl="1"/>
            <a:r>
              <a:rPr lang="en-US" sz="1600"/>
              <a:t>Sonny Haynes</a:t>
            </a:r>
          </a:p>
          <a:p>
            <a:pPr lvl="1"/>
            <a:r>
              <a:rPr lang="en-US" sz="1600"/>
              <a:t>Michely Preble</a:t>
            </a:r>
          </a:p>
          <a:p>
            <a:pPr lvl="1"/>
            <a:r>
              <a:rPr lang="en-US" sz="1600"/>
              <a:t>Joshua Price</a:t>
            </a:r>
          </a:p>
          <a:p>
            <a:pPr lvl="1"/>
            <a:r>
              <a:rPr lang="en-US" sz="1600"/>
              <a:t>Ruth Sartin</a:t>
            </a:r>
          </a:p>
          <a:p>
            <a:pPr lvl="1"/>
            <a:r>
              <a:rPr lang="en-US" sz="1600"/>
              <a:t>Fred Taylor</a:t>
            </a:r>
          </a:p>
          <a:p>
            <a:pPr lvl="1"/>
            <a:r>
              <a:rPr lang="en-US" sz="1600"/>
              <a:t>Melissa Thomson</a:t>
            </a:r>
          </a:p>
          <a:p>
            <a:pPr lvl="1"/>
            <a:r>
              <a:rPr lang="en-US" sz="1600"/>
              <a:t>Patrick Usher</a:t>
            </a:r>
          </a:p>
          <a:p>
            <a:pPr lvl="1"/>
            <a:endParaRPr lang="en-US" sz="1600"/>
          </a:p>
          <a:p>
            <a:pPr lvl="1">
              <a:defRPr/>
            </a:pPr>
            <a:endParaRPr lang="en-US" sz="1600"/>
          </a:p>
          <a:p>
            <a:pPr lvl="1"/>
            <a:endParaRPr lang="en-US" sz="1600"/>
          </a:p>
        </p:txBody>
      </p:sp>
      <p:pic>
        <p:nvPicPr>
          <p:cNvPr id="5" name="Picture 4" descr="A group of people standing in a room&#10;&#10;Description generated with very high confidence"/>
          <p:cNvPicPr>
            <a:picLocks noChangeAspect="1"/>
          </p:cNvPicPr>
          <p:nvPr/>
        </p:nvPicPr>
        <p:blipFill rotWithShape="1">
          <a:blip r:embed="rId3"/>
          <a:srcRect t="16954" r="-2" b="1197"/>
          <a:stretch/>
        </p:blipFill>
        <p:spPr>
          <a:xfrm>
            <a:off x="4963026" y="706980"/>
            <a:ext cx="3851789" cy="2364440"/>
          </a:xfrm>
          <a:prstGeom prst="rect">
            <a:avLst/>
          </a:prstGeom>
        </p:spPr>
      </p:pic>
      <p:pic>
        <p:nvPicPr>
          <p:cNvPr id="12" name="Picture 11">
            <a:extLst>
              <a:ext uri="{FF2B5EF4-FFF2-40B4-BE49-F238E27FC236}">
                <a16:creationId xmlns:a16="http://schemas.microsoft.com/office/drawing/2014/main" id="{CF928F9B-2FD5-4EE7-A008-289323606CC7}"/>
              </a:ext>
            </a:extLst>
          </p:cNvPr>
          <p:cNvPicPr/>
          <p:nvPr/>
        </p:nvPicPr>
        <p:blipFill rotWithShape="1">
          <a:blip r:embed="rId4" r:link="rId5">
            <a:extLst>
              <a:ext uri="{28A0092B-C50C-407E-A947-70E740481C1C}">
                <a14:useLocalDpi xmlns:a14="http://schemas.microsoft.com/office/drawing/2010/main" val="0"/>
              </a:ext>
            </a:extLst>
          </a:blip>
          <a:srcRect r="16594" b="1781"/>
          <a:stretch>
            <a:fillRect/>
          </a:stretch>
        </p:blipFill>
        <p:spPr bwMode="auto">
          <a:xfrm>
            <a:off x="5025334" y="3407820"/>
            <a:ext cx="3727171" cy="2743200"/>
          </a:xfrm>
          <a:prstGeom prst="rect">
            <a:avLst/>
          </a:prstGeom>
          <a:noFill/>
          <a:extLst>
            <a:ext uri="{53640926-AAD7-44D8-BBD7-CCE9431645EC}">
              <a14:shadowObscured xmlns:a14="http://schemas.microsoft.com/office/drawing/2010/main"/>
            </a:ext>
          </a:ex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2" name="Rectangle 13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p:cNvSpPr>
            <a:spLocks noGrp="1" noChangeArrowheads="1"/>
          </p:cNvSpPr>
          <p:nvPr>
            <p:ph type="title"/>
          </p:nvPr>
        </p:nvSpPr>
        <p:spPr>
          <a:xfrm>
            <a:off x="442170" y="856180"/>
            <a:ext cx="3420438" cy="1128068"/>
          </a:xfrm>
        </p:spPr>
        <p:txBody>
          <a:bodyPr anchor="ctr">
            <a:normAutofit/>
          </a:bodyPr>
          <a:lstStyle/>
          <a:p>
            <a:pPr eaLnBrk="1" hangingPunct="1"/>
            <a:r>
              <a:rPr lang="en-US" sz="3500" dirty="0">
                <a:latin typeface="Arial Black"/>
              </a:rPr>
              <a:t>Overview</a:t>
            </a:r>
          </a:p>
        </p:txBody>
      </p:sp>
      <p:grpSp>
        <p:nvGrpSpPr>
          <p:cNvPr id="4103" name="Group 13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39" name="Rectangle 1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Rectangle 1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5" name="Rectangle 14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Rectangle 3"/>
          <p:cNvSpPr>
            <a:spLocks noGrp="1" noChangeArrowheads="1"/>
          </p:cNvSpPr>
          <p:nvPr>
            <p:ph idx="1"/>
          </p:nvPr>
        </p:nvSpPr>
        <p:spPr>
          <a:xfrm>
            <a:off x="443039" y="2330505"/>
            <a:ext cx="3419569" cy="3979585"/>
          </a:xfrm>
        </p:spPr>
        <p:txBody>
          <a:bodyPr vert="horz" lIns="91440" tIns="45720" rIns="91440" bIns="45720" rtlCol="0" anchor="t">
            <a:normAutofit fontScale="85000" lnSpcReduction="20000"/>
          </a:bodyPr>
          <a:lstStyle/>
          <a:p>
            <a:pPr eaLnBrk="1" hangingPunct="1"/>
            <a:r>
              <a:rPr lang="en-US" sz="2400" dirty="0">
                <a:latin typeface="Bookman Old Style"/>
              </a:rPr>
              <a:t>History/Mission</a:t>
            </a:r>
          </a:p>
          <a:p>
            <a:pPr eaLnBrk="1" hangingPunct="1"/>
            <a:r>
              <a:rPr lang="en-US" sz="2400" dirty="0">
                <a:latin typeface="Bookman Old Style"/>
              </a:rPr>
              <a:t>Services</a:t>
            </a:r>
          </a:p>
          <a:p>
            <a:r>
              <a:rPr lang="en-US" sz="2400" dirty="0">
                <a:latin typeface="Bookman Old Style"/>
              </a:rPr>
              <a:t>Enforcing Fair Housing Law</a:t>
            </a:r>
          </a:p>
          <a:p>
            <a:pPr eaLnBrk="1" hangingPunct="1"/>
            <a:r>
              <a:rPr lang="en-US" sz="2400" dirty="0">
                <a:latin typeface="Bookman Old Style"/>
              </a:rPr>
              <a:t>Nondiscrimination Ordinances</a:t>
            </a:r>
          </a:p>
          <a:p>
            <a:pPr eaLnBrk="1" hangingPunct="1"/>
            <a:r>
              <a:rPr lang="en-US" sz="2400" dirty="0">
                <a:latin typeface="Bookman Old Style"/>
              </a:rPr>
              <a:t>Diversity, Equity, and Inclusion</a:t>
            </a:r>
          </a:p>
          <a:p>
            <a:pPr eaLnBrk="1" hangingPunct="1"/>
            <a:r>
              <a:rPr lang="en-US" sz="2400" dirty="0">
                <a:latin typeface="Bookman Old Style"/>
              </a:rPr>
              <a:t>Boards and Commissions</a:t>
            </a:r>
          </a:p>
          <a:p>
            <a:pPr eaLnBrk="1" hangingPunct="1"/>
            <a:r>
              <a:rPr lang="en-US" sz="2400" dirty="0">
                <a:latin typeface="Bookman Old Style"/>
              </a:rPr>
              <a:t>TV Programs </a:t>
            </a:r>
            <a:br>
              <a:rPr lang="en-US" sz="2400" dirty="0">
                <a:latin typeface="Bookman Old Style"/>
              </a:rPr>
            </a:br>
            <a:r>
              <a:rPr lang="en-US" sz="2400" dirty="0">
                <a:latin typeface="Bookman Old Style"/>
              </a:rPr>
              <a:t>and Newsletters</a:t>
            </a:r>
          </a:p>
          <a:p>
            <a:pPr eaLnBrk="1" hangingPunct="1"/>
            <a:r>
              <a:rPr lang="en-US" sz="2400" dirty="0">
                <a:latin typeface="Bookman Old Style"/>
              </a:rPr>
              <a:t>Outreach Programs</a:t>
            </a:r>
          </a:p>
          <a:p>
            <a:pPr eaLnBrk="1" hangingPunct="1"/>
            <a:endParaRPr lang="en-US" sz="1700" dirty="0">
              <a:latin typeface="BankGothic Md BT" pitchFamily="34" charset="0"/>
            </a:endParaRPr>
          </a:p>
        </p:txBody>
      </p:sp>
      <p:sp>
        <p:nvSpPr>
          <p:cNvPr id="144" name="Rectangle 14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C6AD18EE-CE9F-4C0B-BDB1-357E0703FAF9}"/>
              </a:ext>
            </a:extLst>
          </p:cNvPr>
          <p:cNvPicPr>
            <a:picLocks noChangeAspect="1"/>
          </p:cNvPicPr>
          <p:nvPr/>
        </p:nvPicPr>
        <p:blipFill rotWithShape="1">
          <a:blip r:embed="rId3"/>
          <a:srcRect t="23357" r="-1" b="20356"/>
          <a:stretch/>
        </p:blipFill>
        <p:spPr>
          <a:xfrm rot="16200000">
            <a:off x="3888221" y="1394471"/>
            <a:ext cx="5259296" cy="4069057"/>
          </a:xfrm>
          <a:prstGeom prst="rect">
            <a:avLst/>
          </a:prstGeom>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F4899D-1B36-477D-9E03-AFC25A39D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Title 1"/>
          <p:cNvSpPr>
            <a:spLocks noGrp="1"/>
          </p:cNvSpPr>
          <p:nvPr>
            <p:ph type="title"/>
          </p:nvPr>
        </p:nvSpPr>
        <p:spPr>
          <a:xfrm>
            <a:off x="472363" y="553999"/>
            <a:ext cx="4941285" cy="769881"/>
          </a:xfrm>
        </p:spPr>
        <p:txBody>
          <a:bodyPr>
            <a:normAutofit fontScale="90000"/>
          </a:bodyPr>
          <a:lstStyle/>
          <a:p>
            <a:pPr eaLnBrk="1" hangingPunct="1"/>
            <a:r>
              <a:rPr lang="en-US" sz="3200">
                <a:solidFill>
                  <a:schemeClr val="accent2"/>
                </a:solidFill>
                <a:latin typeface="Arial Black"/>
              </a:rPr>
              <a:t>College Advisory Board</a:t>
            </a:r>
            <a:endParaRPr lang="en-US" sz="3200" dirty="0">
              <a:solidFill>
                <a:schemeClr val="accent2"/>
              </a:solidFill>
              <a:latin typeface="Arial Black"/>
            </a:endParaRPr>
          </a:p>
        </p:txBody>
      </p:sp>
      <p:sp>
        <p:nvSpPr>
          <p:cNvPr id="3" name="Content Placeholder 2"/>
          <p:cNvSpPr>
            <a:spLocks noGrp="1"/>
          </p:cNvSpPr>
          <p:nvPr>
            <p:ph idx="1"/>
          </p:nvPr>
        </p:nvSpPr>
        <p:spPr>
          <a:xfrm>
            <a:off x="587382" y="1259121"/>
            <a:ext cx="4682492" cy="4676463"/>
          </a:xfrm>
        </p:spPr>
        <p:txBody>
          <a:bodyPr vert="horz" lIns="91440" tIns="45720" rIns="91440" bIns="45720" rtlCol="0" anchor="t">
            <a:noAutofit/>
          </a:bodyPr>
          <a:lstStyle/>
          <a:p>
            <a:pPr>
              <a:defRPr/>
            </a:pPr>
            <a:r>
              <a:rPr lang="en-US" sz="2000" b="1"/>
              <a:t>Mission: </a:t>
            </a:r>
            <a:r>
              <a:rPr lang="en-US" sz="2000"/>
              <a:t>Serves</a:t>
            </a:r>
            <a:r>
              <a:rPr lang="en-US" sz="2000">
                <a:ea typeface="+mn-ea"/>
                <a:cs typeface="+mn-cs"/>
              </a:rPr>
              <a:t> as a body that represents the needs, interests, and concerns of college students and recent college graduates by engaging them in relevant community projects, programs, and issues.</a:t>
            </a:r>
            <a:r>
              <a:rPr lang="en-US" sz="2000"/>
              <a:t> </a:t>
            </a:r>
            <a:endParaRPr lang="en-US" sz="2000">
              <a:cs typeface="Calibri"/>
            </a:endParaRPr>
          </a:p>
          <a:p>
            <a:pPr>
              <a:defRPr/>
            </a:pPr>
            <a:r>
              <a:rPr lang="en-US" sz="2000"/>
              <a:t>Student representatives &amp; board members from:</a:t>
            </a:r>
            <a:endParaRPr lang="en-US" sz="2000">
              <a:cs typeface="Calibri"/>
            </a:endParaRPr>
          </a:p>
          <a:p>
            <a:pPr lvl="1" eaLnBrk="1" hangingPunct="1">
              <a:defRPr/>
            </a:pPr>
            <a:r>
              <a:rPr lang="en-US" sz="2000" b="1"/>
              <a:t>Forsyth Technical Community College</a:t>
            </a:r>
            <a:endParaRPr lang="en-US" sz="2000" b="1">
              <a:cs typeface="Calibri"/>
            </a:endParaRPr>
          </a:p>
          <a:p>
            <a:pPr lvl="1" eaLnBrk="1" hangingPunct="1">
              <a:defRPr/>
            </a:pPr>
            <a:r>
              <a:rPr lang="en-US" sz="2000" b="1"/>
              <a:t>Piedmont International University</a:t>
            </a:r>
            <a:endParaRPr lang="en-US" sz="2000" b="1">
              <a:cs typeface="Calibri"/>
            </a:endParaRPr>
          </a:p>
          <a:p>
            <a:pPr lvl="1" eaLnBrk="1" hangingPunct="1">
              <a:defRPr/>
            </a:pPr>
            <a:r>
              <a:rPr lang="en-US" sz="2000" b="1"/>
              <a:t>Salem College</a:t>
            </a:r>
            <a:endParaRPr lang="en-US" sz="2000" b="1">
              <a:cs typeface="Calibri"/>
            </a:endParaRPr>
          </a:p>
          <a:p>
            <a:pPr lvl="1" eaLnBrk="1" hangingPunct="1">
              <a:defRPr/>
            </a:pPr>
            <a:r>
              <a:rPr lang="en-US" sz="2000" b="1"/>
              <a:t>UNC School of the Arts</a:t>
            </a:r>
            <a:endParaRPr lang="en-US" sz="2000" b="1">
              <a:cs typeface="Calibri"/>
            </a:endParaRPr>
          </a:p>
          <a:p>
            <a:pPr lvl="1" eaLnBrk="1" hangingPunct="1">
              <a:defRPr/>
            </a:pPr>
            <a:r>
              <a:rPr lang="en-US" sz="2000" b="1"/>
              <a:t>Wake Forest University</a:t>
            </a:r>
            <a:endParaRPr lang="en-US" sz="2000" b="1">
              <a:cs typeface="Calibri"/>
            </a:endParaRPr>
          </a:p>
          <a:p>
            <a:pPr lvl="1" eaLnBrk="1" hangingPunct="1">
              <a:defRPr/>
            </a:pPr>
            <a:r>
              <a:rPr lang="en-US" sz="2000" b="1"/>
              <a:t>Winston-Salem State University</a:t>
            </a:r>
            <a:endParaRPr lang="en-US" sz="1800" b="1">
              <a:cs typeface="Calibri"/>
            </a:endParaRPr>
          </a:p>
          <a:p>
            <a:pPr lvl="1" eaLnBrk="1" hangingPunct="1">
              <a:defRPr/>
            </a:pPr>
            <a:endParaRPr lang="en-US" sz="1600" b="1"/>
          </a:p>
          <a:p>
            <a:pPr eaLnBrk="1" hangingPunct="1">
              <a:defRPr/>
            </a:pPr>
            <a:endParaRPr lang="en-US" sz="1600" dirty="0"/>
          </a:p>
        </p:txBody>
      </p:sp>
      <p:pic>
        <p:nvPicPr>
          <p:cNvPr id="15364" name="Picture 2" descr="G:\HRD\CAB\college-advisory-board1.jpg"/>
          <p:cNvPicPr>
            <a:picLocks noChangeAspect="1" noChangeArrowheads="1"/>
          </p:cNvPicPr>
          <p:nvPr/>
        </p:nvPicPr>
        <p:blipFill rotWithShape="1">
          <a:blip r:embed="rId3" cstate="print"/>
          <a:srcRect l="-2684" r="-1080"/>
          <a:stretch/>
        </p:blipFill>
        <p:spPr bwMode="auto">
          <a:xfrm>
            <a:off x="6553200" y="4038600"/>
            <a:ext cx="1600200" cy="1994490"/>
          </a:xfrm>
          <a:prstGeom prst="rect">
            <a:avLst/>
          </a:prstGeom>
          <a:noFill/>
        </p:spPr>
      </p:pic>
      <p:pic>
        <p:nvPicPr>
          <p:cNvPr id="4" name="Picture 3">
            <a:extLst>
              <a:ext uri="{FF2B5EF4-FFF2-40B4-BE49-F238E27FC236}">
                <a16:creationId xmlns:a16="http://schemas.microsoft.com/office/drawing/2014/main" id="{4E5808D5-F8E9-4C4F-A801-29BCC713D396}"/>
              </a:ext>
            </a:extLst>
          </p:cNvPr>
          <p:cNvPicPr>
            <a:picLocks noChangeAspect="1"/>
          </p:cNvPicPr>
          <p:nvPr/>
        </p:nvPicPr>
        <p:blipFill rotWithShape="1">
          <a:blip r:embed="rId4"/>
          <a:srcRect l="12620" r="15264"/>
          <a:stretch/>
        </p:blipFill>
        <p:spPr>
          <a:xfrm>
            <a:off x="5796955" y="321176"/>
            <a:ext cx="3210139" cy="3336424"/>
          </a:xfrm>
          <a:prstGeom prst="rect">
            <a:avLst/>
          </a:prstGeom>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1" name="Rectangle 20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sitting posing for the camera&#10;&#10;Description generated with very high confidence"/>
          <p:cNvPicPr>
            <a:picLocks noChangeAspect="1"/>
          </p:cNvPicPr>
          <p:nvPr/>
        </p:nvPicPr>
        <p:blipFill rotWithShape="1">
          <a:blip r:embed="rId3"/>
          <a:srcRect t="18153" r="-2" b="-2"/>
          <a:stretch/>
        </p:blipFill>
        <p:spPr>
          <a:xfrm>
            <a:off x="3684342" y="3493008"/>
            <a:ext cx="5466340"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3" name="Freeform: Shape 20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 name="Freeform: Shape 20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7" name="Rectangle 20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9" name="Rectangle 20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434" name="Rectangle 2"/>
          <p:cNvSpPr>
            <a:spLocks noGrp="1" noChangeArrowheads="1"/>
          </p:cNvSpPr>
          <p:nvPr>
            <p:ph type="title"/>
          </p:nvPr>
        </p:nvSpPr>
        <p:spPr>
          <a:xfrm>
            <a:off x="336042" y="155045"/>
            <a:ext cx="2675696" cy="2077471"/>
          </a:xfrm>
          <a:solidFill>
            <a:schemeClr val="bg1"/>
          </a:solidFill>
          <a:ln>
            <a:noFill/>
          </a:ln>
        </p:spPr>
        <p:txBody>
          <a:bodyPr vert="horz" lIns="91440" tIns="45720" rIns="91440" bIns="45720" rtlCol="0" anchor="ctr">
            <a:normAutofit/>
          </a:bodyPr>
          <a:lstStyle/>
          <a:p>
            <a:r>
              <a:rPr lang="en-US" sz="3000" kern="1200">
                <a:solidFill>
                  <a:schemeClr val="accent2"/>
                </a:solidFill>
                <a:latin typeface="Arial Black"/>
              </a:rPr>
              <a:t>Youth Advisory Council</a:t>
            </a:r>
            <a:endParaRPr lang="en-US" sz="3000" kern="1200" dirty="0">
              <a:solidFill>
                <a:schemeClr val="accent2"/>
              </a:solidFill>
              <a:latin typeface="Arial Black"/>
            </a:endParaRPr>
          </a:p>
        </p:txBody>
      </p:sp>
      <p:sp>
        <p:nvSpPr>
          <p:cNvPr id="59396" name="Rectangle 4"/>
          <p:cNvSpPr>
            <a:spLocks noGrp="1" noChangeArrowheads="1"/>
          </p:cNvSpPr>
          <p:nvPr>
            <p:ph sz="half" idx="1"/>
          </p:nvPr>
        </p:nvSpPr>
        <p:spPr>
          <a:xfrm>
            <a:off x="177891" y="1808120"/>
            <a:ext cx="3840262" cy="4897480"/>
          </a:xfrm>
          <a:solidFill>
            <a:schemeClr val="bg1"/>
          </a:solidFill>
        </p:spPr>
        <p:txBody>
          <a:bodyPr vert="horz" lIns="91440" tIns="45720" rIns="91440" bIns="45720" rtlCol="0" anchor="t">
            <a:noAutofit/>
          </a:bodyPr>
          <a:lstStyle/>
          <a:p>
            <a:pPr>
              <a:defRPr/>
            </a:pPr>
            <a:r>
              <a:rPr lang="en-US" sz="2000" b="1"/>
              <a:t>Mission: </a:t>
            </a:r>
            <a:r>
              <a:rPr lang="en-US" sz="2000"/>
              <a:t>To serve as a conduit between city government and younger constituents.  </a:t>
            </a:r>
            <a:endParaRPr lang="en-US" sz="2000">
              <a:cs typeface="Calibri"/>
            </a:endParaRPr>
          </a:p>
          <a:p>
            <a:pPr lvl="1">
              <a:defRPr/>
            </a:pPr>
            <a:r>
              <a:rPr lang="en-US" sz="2000"/>
              <a:t>Youth civic engagement by way of community programming, youth-oriented activities </a:t>
            </a:r>
            <a:endParaRPr lang="en-US" sz="2000">
              <a:cs typeface="Calibri"/>
            </a:endParaRPr>
          </a:p>
          <a:p>
            <a:pPr lvl="1">
              <a:defRPr/>
            </a:pPr>
            <a:r>
              <a:rPr lang="en-US" sz="2000"/>
              <a:t>Advise the City Council and the Human Relations Dept. on matters related to the community’s youth </a:t>
            </a:r>
            <a:endParaRPr lang="en-US" sz="2000">
              <a:cs typeface="Calibri"/>
            </a:endParaRPr>
          </a:p>
          <a:p>
            <a:pPr>
              <a:defRPr/>
            </a:pPr>
            <a:r>
              <a:rPr lang="en-US" sz="2000" b="1"/>
              <a:t>Annual Projects: </a:t>
            </a:r>
            <a:r>
              <a:rPr lang="en-US" sz="2000"/>
              <a:t>Youth Expression Wall, YAC Garden, YAC Packs for Children, YAC Hunger PSAs, YAC Mental Health Pact</a:t>
            </a:r>
            <a:endParaRPr lang="en-US" sz="2000">
              <a:cs typeface="Calibri"/>
            </a:endParaRPr>
          </a:p>
          <a:p>
            <a:pPr>
              <a:defRPr/>
            </a:pPr>
            <a:endParaRPr lang="en-US" sz="1400" dirty="0"/>
          </a:p>
        </p:txBody>
      </p:sp>
      <p:pic>
        <p:nvPicPr>
          <p:cNvPr id="18436" name="Picture 68" descr="G:\HRD\Youth Council\youth-council1.jpg"/>
          <p:cNvPicPr>
            <a:picLocks noChangeAspect="1" noChangeArrowheads="1"/>
          </p:cNvPicPr>
          <p:nvPr/>
        </p:nvPicPr>
        <p:blipFill>
          <a:blip r:embed="rId4" cstate="print"/>
          <a:srcRect/>
          <a:stretch>
            <a:fillRect/>
          </a:stretch>
        </p:blipFill>
        <p:spPr bwMode="auto">
          <a:xfrm>
            <a:off x="2623867" y="710241"/>
            <a:ext cx="1238250" cy="666750"/>
          </a:xfrm>
          <a:prstGeom prst="rect">
            <a:avLst/>
          </a:prstGeom>
          <a:noFill/>
          <a:ln w="9525">
            <a:noFill/>
            <a:miter lim="800000"/>
            <a:headEnd/>
            <a:tailEnd/>
          </a:ln>
        </p:spPr>
      </p:pic>
      <p:pic>
        <p:nvPicPr>
          <p:cNvPr id="13" name="Picture 12" descr="A collage of a person&#10;&#10;Description automatically generated with low confidence">
            <a:extLst>
              <a:ext uri="{FF2B5EF4-FFF2-40B4-BE49-F238E27FC236}">
                <a16:creationId xmlns:a16="http://schemas.microsoft.com/office/drawing/2014/main" id="{BA00058D-E58A-43AA-B42E-4B393DD28D0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567323" y="192056"/>
            <a:ext cx="4572001" cy="3072512"/>
          </a:xfrm>
          <a:prstGeom prst="rect">
            <a:avLst/>
          </a:prstGeom>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4000" y="457200"/>
            <a:ext cx="3048000" cy="1251434"/>
          </a:xfrm>
          <a:prstGeom prst="rect">
            <a:avLst/>
          </a:prstGeom>
        </p:spPr>
      </p:pic>
      <p:sp>
        <p:nvSpPr>
          <p:cNvPr id="3" name="Content Placeholder 2"/>
          <p:cNvSpPr>
            <a:spLocks noGrp="1"/>
          </p:cNvSpPr>
          <p:nvPr>
            <p:ph sz="half" idx="1"/>
          </p:nvPr>
        </p:nvSpPr>
        <p:spPr>
          <a:xfrm>
            <a:off x="304800" y="1825624"/>
            <a:ext cx="4210050" cy="5032376"/>
          </a:xfrm>
        </p:spPr>
        <p:txBody>
          <a:bodyPr>
            <a:normAutofit fontScale="40000" lnSpcReduction="20000"/>
          </a:bodyPr>
          <a:lstStyle/>
          <a:p>
            <a:pPr marL="457200" marR="0">
              <a:spcBef>
                <a:spcPts val="0"/>
              </a:spcBef>
              <a:spcAft>
                <a:spcPts val="0"/>
              </a:spcAf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3800" dirty="0">
              <a:latin typeface="Calibri" panose="020F0502020204030204" pitchFamily="34" charset="0"/>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4500" dirty="0">
                <a:latin typeface="Calibri" panose="020F0502020204030204" pitchFamily="34" charset="0"/>
                <a:ea typeface="Times New Roman" panose="02020603050405020304" pitchFamily="18" charset="0"/>
                <a:cs typeface="Times New Roman" panose="02020603050405020304" pitchFamily="18" charset="0"/>
              </a:rPr>
              <a:t>The African American Heritage Action Initiative (AAHI) is an endeavor to convey that, while African-Americans have performed a significant role in the development of the historical cities of Salem and Winston, their legacy has continued to remain unrecognized in modern-day Winston-Salem. </a:t>
            </a:r>
          </a:p>
          <a:p>
            <a:pPr marL="457200" marR="0">
              <a:spcBef>
                <a:spcPts val="0"/>
              </a:spcBef>
              <a:spcAft>
                <a:spcPts val="0"/>
              </a:spcAft>
            </a:pPr>
            <a:endParaRPr lang="en-US" sz="4500" dirty="0">
              <a:latin typeface="Calibri" panose="020F0502020204030204" pitchFamily="34" charset="0"/>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4500" dirty="0">
                <a:latin typeface="Calibri" panose="020F0502020204030204" pitchFamily="34" charset="0"/>
                <a:ea typeface="Times New Roman" panose="02020603050405020304" pitchFamily="18" charset="0"/>
                <a:cs typeface="Times New Roman" panose="02020603050405020304" pitchFamily="18" charset="0"/>
              </a:rPr>
              <a:t>The goals of the initiative include connecting all sectors of the African-American community and creating a vision for incorporating African-American contributions into the ongoing history of the City.  </a:t>
            </a:r>
          </a:p>
          <a:p>
            <a:pPr marL="457200" marR="0">
              <a:spcBef>
                <a:spcPts val="0"/>
              </a:spcBef>
              <a:spcAft>
                <a:spcPts val="0"/>
              </a:spcAft>
            </a:pPr>
            <a:endParaRPr lang="en-US" sz="3800" dirty="0">
              <a:latin typeface="Times New Roman" panose="02020603050405020304" pitchFamily="18" charset="0"/>
              <a:ea typeface="Times New Roman" panose="02020603050405020304" pitchFamily="18" charset="0"/>
            </a:endParaRPr>
          </a:p>
          <a:p>
            <a:endParaRPr lang="en-US" dirty="0"/>
          </a:p>
        </p:txBody>
      </p:sp>
      <p:sp>
        <p:nvSpPr>
          <p:cNvPr id="4" name="Content Placeholder 3"/>
          <p:cNvSpPr>
            <a:spLocks noGrp="1"/>
          </p:cNvSpPr>
          <p:nvPr>
            <p:ph sz="half" idx="2"/>
          </p:nvPr>
        </p:nvSpPr>
        <p:spPr>
          <a:xfrm>
            <a:off x="4819650" y="2514600"/>
            <a:ext cx="3886200" cy="4727575"/>
          </a:xfrm>
        </p:spPr>
        <p:txBody>
          <a:bodyPr>
            <a:normAutofit fontScale="40000" lnSpcReduction="20000"/>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R="0" indent="0">
              <a:spcBef>
                <a:spcPts val="0"/>
              </a:spcBef>
              <a:spcAft>
                <a:spcPts val="0"/>
              </a:spcAft>
              <a:buNone/>
            </a:pPr>
            <a:endParaRPr lang="en-US" sz="4500" dirty="0">
              <a:latin typeface="Times New Roman" panose="02020603050405020304" pitchFamily="18" charset="0"/>
              <a:ea typeface="Times New Roman" panose="02020603050405020304" pitchFamily="18" charset="0"/>
            </a:endParaRPr>
          </a:p>
          <a:p>
            <a:pPr marL="457200">
              <a:spcBef>
                <a:spcPts val="0"/>
              </a:spcBef>
            </a:pPr>
            <a:r>
              <a:rPr lang="en-US" sz="4500" dirty="0">
                <a:latin typeface="Calibri" panose="020F0502020204030204" pitchFamily="34" charset="0"/>
                <a:ea typeface="Times New Roman" panose="02020603050405020304" pitchFamily="18" charset="0"/>
                <a:cs typeface="Times New Roman" panose="02020603050405020304" pitchFamily="18" charset="0"/>
              </a:rPr>
              <a:t>Purpose-To mobilize all sectors of the African American community to participate in uncensored sharing of life as an African American during segregation and the efforts of desegregation. </a:t>
            </a:r>
            <a:br>
              <a:rPr lang="en-US" sz="4500" dirty="0">
                <a:latin typeface="Calibri" panose="020F0502020204030204" pitchFamily="34" charset="0"/>
                <a:ea typeface="Times New Roman" panose="02020603050405020304" pitchFamily="18" charset="0"/>
                <a:cs typeface="Times New Roman" panose="02020603050405020304" pitchFamily="18" charset="0"/>
              </a:rPr>
            </a:br>
            <a:endParaRPr lang="en-US" sz="4500" dirty="0">
              <a:latin typeface="Calibri" panose="020F0502020204030204" pitchFamily="34" charset="0"/>
              <a:ea typeface="Times New Roman" panose="02020603050405020304" pitchFamily="18" charset="0"/>
              <a:cs typeface="Times New Roman" panose="02020603050405020304" pitchFamily="18" charset="0"/>
            </a:endParaRPr>
          </a:p>
          <a:p>
            <a:pPr marL="457200">
              <a:spcBef>
                <a:spcPts val="0"/>
              </a:spcBef>
            </a:pPr>
            <a:r>
              <a:rPr lang="en-US" sz="4500" dirty="0">
                <a:latin typeface="Calibri" panose="020F0502020204030204" pitchFamily="34" charset="0"/>
                <a:ea typeface="Times New Roman" panose="02020603050405020304" pitchFamily="18" charset="0"/>
                <a:cs typeface="Times New Roman" panose="02020603050405020304" pitchFamily="18" charset="0"/>
              </a:rPr>
              <a:t>Seeks to coordinate the partnerships of individuals, agencies, and organizations, public and private, to frame a vision for the preservation and melding of African American contributions.</a:t>
            </a:r>
          </a:p>
          <a:p>
            <a:pPr marL="457200">
              <a:spcBef>
                <a:spcPts val="0"/>
              </a:spcBef>
            </a:pPr>
            <a:endParaRPr lang="en-US" sz="4500" dirty="0">
              <a:latin typeface="Calibri" panose="020F0502020204030204" pitchFamily="34" charset="0"/>
              <a:ea typeface="Times New Roman" panose="02020603050405020304" pitchFamily="18" charset="0"/>
              <a:cs typeface="Times New Roman" panose="02020603050405020304" pitchFamily="18" charset="0"/>
            </a:endParaRPr>
          </a:p>
          <a:p>
            <a:pPr marL="457200">
              <a:spcBef>
                <a:spcPts val="0"/>
              </a:spcBef>
            </a:pPr>
            <a:r>
              <a:rPr lang="en-US" sz="4500" dirty="0">
                <a:latin typeface="Calibri" panose="020F0502020204030204" pitchFamily="34" charset="0"/>
                <a:ea typeface="Times New Roman" panose="02020603050405020304" pitchFamily="18" charset="0"/>
                <a:cs typeface="Times New Roman" panose="02020603050405020304" pitchFamily="18" charset="0"/>
              </a:rPr>
              <a:t>Partnerships provide various community input opportunities.</a:t>
            </a:r>
            <a:endParaRPr lang="en-US" sz="4500" dirty="0">
              <a:latin typeface="Times New Roman" panose="02020603050405020304" pitchFamily="18" charset="0"/>
              <a:ea typeface="Times New Roman" panose="02020603050405020304" pitchFamily="18" charset="0"/>
            </a:endParaRPr>
          </a:p>
          <a:p>
            <a:pPr marL="457200" marR="0">
              <a:spcBef>
                <a:spcPts val="0"/>
              </a:spcBef>
              <a:spcAft>
                <a:spcPts val="0"/>
              </a:spcAft>
            </a:pPr>
            <a:endParaRPr lang="en-US" dirty="0"/>
          </a:p>
        </p:txBody>
      </p:sp>
      <p:sp>
        <p:nvSpPr>
          <p:cNvPr id="5" name="Right Triangle 4"/>
          <p:cNvSpPr/>
          <p:nvPr/>
        </p:nvSpPr>
        <p:spPr>
          <a:xfrm>
            <a:off x="0" y="5486400"/>
            <a:ext cx="2667000" cy="1371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A group of people standing in front of a crowd posing for the camera&#10;&#10;Description generated with very high confidence">
            <a:extLst>
              <a:ext uri="{FF2B5EF4-FFF2-40B4-BE49-F238E27FC236}">
                <a16:creationId xmlns:a16="http://schemas.microsoft.com/office/drawing/2014/main" id="{11E6B84E-CC55-4EE8-8A85-65B23EE2612A}"/>
              </a:ext>
            </a:extLst>
          </p:cNvPr>
          <p:cNvPicPr>
            <a:picLocks noChangeAspect="1"/>
          </p:cNvPicPr>
          <p:nvPr/>
        </p:nvPicPr>
        <p:blipFill>
          <a:blip r:embed="rId4"/>
          <a:stretch>
            <a:fillRect/>
          </a:stretch>
        </p:blipFill>
        <p:spPr>
          <a:xfrm>
            <a:off x="5559674" y="533400"/>
            <a:ext cx="2406151" cy="1805943"/>
          </a:xfrm>
          <a:prstGeom prst="rect">
            <a:avLst/>
          </a:prstGeom>
        </p:spPr>
      </p:pic>
    </p:spTree>
    <p:extLst>
      <p:ext uri="{BB962C8B-B14F-4D97-AF65-F5344CB8AC3E}">
        <p14:creationId xmlns:p14="http://schemas.microsoft.com/office/powerpoint/2010/main" val="1634946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10216" y="685800"/>
            <a:ext cx="3778011" cy="882829"/>
          </a:xfrm>
        </p:spPr>
        <p:txBody>
          <a:bodyPr>
            <a:noAutofit/>
          </a:bodyPr>
          <a:lstStyle/>
          <a:p>
            <a:pPr algn="ctr"/>
            <a:r>
              <a:rPr lang="en-US" sz="2800" dirty="0">
                <a:solidFill>
                  <a:schemeClr val="accent4"/>
                </a:solidFill>
                <a:latin typeface="Arial Black"/>
              </a:rPr>
              <a:t>TV Programs and Newsletters</a:t>
            </a:r>
          </a:p>
        </p:txBody>
      </p:sp>
      <p:sp>
        <p:nvSpPr>
          <p:cNvPr id="19459" name="Rectangle 18"/>
          <p:cNvSpPr>
            <a:spLocks noGrp="1" noChangeArrowheads="1"/>
          </p:cNvSpPr>
          <p:nvPr>
            <p:ph sz="half" idx="1"/>
          </p:nvPr>
        </p:nvSpPr>
        <p:spPr>
          <a:xfrm>
            <a:off x="456122" y="1753738"/>
            <a:ext cx="3886200" cy="4951862"/>
          </a:xfrm>
        </p:spPr>
        <p:txBody>
          <a:bodyPr vert="horz" lIns="91440" tIns="45720" rIns="91440" bIns="45720" rtlCol="0" anchor="t">
            <a:noAutofit/>
          </a:bodyPr>
          <a:lstStyle/>
          <a:p>
            <a:pPr eaLnBrk="1" hangingPunct="1"/>
            <a:r>
              <a:rPr lang="en-US" sz="2400" b="1" dirty="0"/>
              <a:t>NEXUS TV </a:t>
            </a:r>
            <a:r>
              <a:rPr lang="en-US" sz="2400" dirty="0"/>
              <a:t>publicizes upcoming events in the community and educates on fair housing/landlord tenant issues</a:t>
            </a:r>
            <a:endParaRPr lang="en-US" sz="2400" dirty="0">
              <a:cs typeface="Calibri"/>
            </a:endParaRPr>
          </a:p>
          <a:p>
            <a:pPr eaLnBrk="1" hangingPunct="1"/>
            <a:r>
              <a:rPr lang="en-US" sz="2400" b="1" dirty="0"/>
              <a:t>NEXUS Newsletter </a:t>
            </a:r>
            <a:r>
              <a:rPr lang="en-US" sz="2400" dirty="0"/>
              <a:t>recaps previous events and gives tips for landlords/tenants</a:t>
            </a:r>
            <a:endParaRPr lang="en-US" sz="2400" dirty="0">
              <a:cs typeface="Calibri"/>
            </a:endParaRPr>
          </a:p>
          <a:p>
            <a:pPr eaLnBrk="1" hangingPunct="1"/>
            <a:r>
              <a:rPr lang="en-US" sz="2400" b="1" dirty="0"/>
              <a:t>College Advisory Board (CAB) Newsletter</a:t>
            </a:r>
            <a:r>
              <a:rPr lang="en-US" sz="2400" dirty="0"/>
              <a:t> focuses on CAB activities</a:t>
            </a:r>
            <a:endParaRPr lang="en-US" sz="2400" dirty="0">
              <a:cs typeface="Calibri"/>
            </a:endParaRPr>
          </a:p>
          <a:p>
            <a:pPr eaLnBrk="1" hangingPunct="1"/>
            <a:r>
              <a:rPr lang="en-US" sz="2400" b="1" dirty="0" err="1"/>
              <a:t>Yakety</a:t>
            </a:r>
            <a:r>
              <a:rPr lang="en-US" sz="2400" b="1" dirty="0"/>
              <a:t> YAC Newsletter </a:t>
            </a:r>
            <a:r>
              <a:rPr lang="en-US" sz="2400" dirty="0"/>
              <a:t>focuses on YAC activities</a:t>
            </a:r>
            <a:endParaRPr lang="en-US" sz="2400" dirty="0">
              <a:cs typeface="Calibri"/>
            </a:endParaRPr>
          </a:p>
        </p:txBody>
      </p:sp>
      <p:sp>
        <p:nvSpPr>
          <p:cNvPr id="2" name="Content Placeholder 1">
            <a:extLst>
              <a:ext uri="{FF2B5EF4-FFF2-40B4-BE49-F238E27FC236}">
                <a16:creationId xmlns:a16="http://schemas.microsoft.com/office/drawing/2014/main" id="{51B92D66-528E-42F7-A7CC-49C6C64943B2}"/>
              </a:ext>
            </a:extLst>
          </p:cNvPr>
          <p:cNvSpPr>
            <a:spLocks noGrp="1"/>
          </p:cNvSpPr>
          <p:nvPr>
            <p:ph sz="half" idx="2"/>
          </p:nvPr>
        </p:nvSpPr>
        <p:spPr>
          <a:xfrm>
            <a:off x="4571640" y="3637173"/>
            <a:ext cx="3886200" cy="2741075"/>
          </a:xfrm>
        </p:spPr>
        <p:txBody>
          <a:bodyPr vert="horz" lIns="91440" tIns="45720" rIns="91440" bIns="45720" rtlCol="0" anchor="t">
            <a:normAutofit/>
          </a:bodyPr>
          <a:lstStyle/>
          <a:p>
            <a:r>
              <a:rPr lang="en-US" sz="2400" b="1" dirty="0">
                <a:ea typeface="+mn-lt"/>
                <a:cs typeface="+mn-lt"/>
              </a:rPr>
              <a:t>Tu </a:t>
            </a:r>
            <a:r>
              <a:rPr lang="en-US" sz="2400" b="1" dirty="0" err="1">
                <a:ea typeface="+mn-lt"/>
                <a:cs typeface="+mn-lt"/>
              </a:rPr>
              <a:t>Comunidad</a:t>
            </a:r>
            <a:r>
              <a:rPr lang="en-US" sz="2400" b="1" dirty="0">
                <a:ea typeface="+mn-lt"/>
                <a:cs typeface="+mn-lt"/>
              </a:rPr>
              <a:t> TV </a:t>
            </a:r>
            <a:r>
              <a:rPr lang="en-US" sz="2400" dirty="0">
                <a:ea typeface="+mn-lt"/>
                <a:cs typeface="+mn-lt"/>
              </a:rPr>
              <a:t>provides information on City services in Spanish and English</a:t>
            </a:r>
          </a:p>
          <a:p>
            <a:r>
              <a:rPr lang="en-US" sz="2400" b="1" dirty="0">
                <a:ea typeface="+mn-lt"/>
                <a:cs typeface="+mn-lt"/>
              </a:rPr>
              <a:t>Tu </a:t>
            </a:r>
            <a:r>
              <a:rPr lang="en-US" sz="2400" b="1" dirty="0" err="1">
                <a:ea typeface="+mn-lt"/>
                <a:cs typeface="+mn-lt"/>
              </a:rPr>
              <a:t>Comunidad</a:t>
            </a:r>
            <a:r>
              <a:rPr lang="en-US" sz="2400" b="1" dirty="0">
                <a:ea typeface="+mn-lt"/>
                <a:cs typeface="+mn-lt"/>
              </a:rPr>
              <a:t> Newsletter </a:t>
            </a:r>
            <a:r>
              <a:rPr lang="en-US" sz="2400" dirty="0">
                <a:ea typeface="+mn-lt"/>
                <a:cs typeface="+mn-lt"/>
              </a:rPr>
              <a:t>provides information on City services in Spanish and English in a text version</a:t>
            </a:r>
          </a:p>
          <a:p>
            <a:pPr marL="0" indent="0">
              <a:buNone/>
            </a:pPr>
            <a:endParaRPr lang="en-US" dirty="0">
              <a:ea typeface="+mn-lt"/>
              <a:cs typeface="+mn-lt"/>
            </a:endParaRPr>
          </a:p>
        </p:txBody>
      </p:sp>
      <p:pic>
        <p:nvPicPr>
          <p:cNvPr id="3" name="Picture 3" descr="A picture containing clear, street, traffic, blue&#10;&#10;Description generated with very high confidence">
            <a:extLst>
              <a:ext uri="{FF2B5EF4-FFF2-40B4-BE49-F238E27FC236}">
                <a16:creationId xmlns:a16="http://schemas.microsoft.com/office/drawing/2014/main" id="{D7B564F3-35F7-4D78-97AD-F524C509C781}"/>
              </a:ext>
            </a:extLst>
          </p:cNvPr>
          <p:cNvPicPr>
            <a:picLocks noChangeAspect="1"/>
          </p:cNvPicPr>
          <p:nvPr/>
        </p:nvPicPr>
        <p:blipFill>
          <a:blip r:embed="rId3"/>
          <a:stretch>
            <a:fillRect/>
          </a:stretch>
        </p:blipFill>
        <p:spPr>
          <a:xfrm>
            <a:off x="4566250" y="519023"/>
            <a:ext cx="3720859" cy="2656936"/>
          </a:xfrm>
          <a:prstGeom prst="rect">
            <a:avLst/>
          </a:prstGeom>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9486" y="1078992"/>
            <a:ext cx="4704588" cy="1545336"/>
          </a:xfrm>
        </p:spPr>
        <p:txBody>
          <a:bodyPr vert="horz" lIns="91440" tIns="45720" rIns="91440" bIns="45720" rtlCol="0" anchor="b">
            <a:normAutofit/>
          </a:bodyPr>
          <a:lstStyle/>
          <a:p>
            <a:r>
              <a:rPr lang="en-US" sz="4500" b="1" kern="1200" dirty="0">
                <a:solidFill>
                  <a:srgbClr val="FFC000"/>
                </a:solidFill>
                <a:latin typeface="+mj-lt"/>
                <a:ea typeface="+mj-ea"/>
                <a:cs typeface="+mj-cs"/>
              </a:rPr>
              <a:t>Fair and Affordable Housing Summit</a:t>
            </a:r>
          </a:p>
        </p:txBody>
      </p:sp>
      <p:sp>
        <p:nvSpPr>
          <p:cNvPr id="37" name="Rectangle 36">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650"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people posing for a photo&#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r="3785" b="-5"/>
          <a:stretch/>
        </p:blipFill>
        <p:spPr>
          <a:xfrm>
            <a:off x="5763006" y="1"/>
            <a:ext cx="3380994" cy="2240280"/>
          </a:xfrm>
          <a:prstGeom prst="rect">
            <a:avLst/>
          </a:prstGeom>
        </p:spPr>
      </p:pic>
      <p:sp>
        <p:nvSpPr>
          <p:cNvPr id="39" name="Rectangle 38">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half" idx="1"/>
          </p:nvPr>
        </p:nvSpPr>
        <p:spPr>
          <a:xfrm>
            <a:off x="459486" y="3355848"/>
            <a:ext cx="4704588" cy="2825496"/>
          </a:xfrm>
        </p:spPr>
        <p:txBody>
          <a:bodyPr vert="horz" lIns="91440" tIns="45720" rIns="91440" bIns="45720" rtlCol="0">
            <a:normAutofit/>
          </a:bodyPr>
          <a:lstStyle/>
          <a:p>
            <a:r>
              <a:rPr lang="en-US" sz="1800"/>
              <a:t>A community reinvestment program developed by and for mortgage lenders, REALTORS©, property managers, banking professionals, non-profits, and governmental agencies in Winston-Salem/Forsyth County.</a:t>
            </a:r>
          </a:p>
          <a:p>
            <a:pPr marL="0"/>
            <a:r>
              <a:rPr lang="en-US" sz="1800" b="1"/>
              <a:t>Information covered:</a:t>
            </a:r>
          </a:p>
          <a:p>
            <a:r>
              <a:rPr lang="en-US" sz="1800"/>
              <a:t>Annual housing industry updates and trends</a:t>
            </a:r>
          </a:p>
          <a:p>
            <a:r>
              <a:rPr lang="en-US" sz="1800"/>
              <a:t>Issues in fair and affordable housing</a:t>
            </a:r>
          </a:p>
          <a:p>
            <a:endParaRPr lang="en-US" sz="1800"/>
          </a:p>
        </p:txBody>
      </p:sp>
      <p:pic>
        <p:nvPicPr>
          <p:cNvPr id="5" name="Picture 4" descr="A group of people posing for a photo&#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t="1103" r="-6" b="-6"/>
          <a:stretch/>
        </p:blipFill>
        <p:spPr>
          <a:xfrm>
            <a:off x="5763006" y="2308860"/>
            <a:ext cx="3380994" cy="224028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0961" b="3"/>
          <a:stretch/>
        </p:blipFill>
        <p:spPr>
          <a:xfrm>
            <a:off x="5763006" y="4617720"/>
            <a:ext cx="3380994" cy="2240280"/>
          </a:xfrm>
          <a:prstGeom prst="rect">
            <a:avLst/>
          </a:prstGeom>
        </p:spPr>
      </p:pic>
    </p:spTree>
    <p:extLst>
      <p:ext uri="{BB962C8B-B14F-4D97-AF65-F5344CB8AC3E}">
        <p14:creationId xmlns:p14="http://schemas.microsoft.com/office/powerpoint/2010/main" val="171584488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6977" y="149206"/>
            <a:ext cx="3852312" cy="1135737"/>
          </a:xfrm>
        </p:spPr>
        <p:txBody>
          <a:bodyPr vert="horz" lIns="91440" tIns="45720" rIns="91440" bIns="45720" rtlCol="0" anchor="ctr">
            <a:normAutofit/>
          </a:bodyPr>
          <a:lstStyle/>
          <a:p>
            <a:r>
              <a:rPr lang="en-US" sz="3100" kern="1200" dirty="0">
                <a:solidFill>
                  <a:schemeClr val="accent4"/>
                </a:solidFill>
                <a:latin typeface="Arial Black"/>
              </a:rPr>
              <a:t>Trust Talks</a:t>
            </a:r>
          </a:p>
        </p:txBody>
      </p:sp>
      <p:sp>
        <p:nvSpPr>
          <p:cNvPr id="3" name="Text Placeholder 2"/>
          <p:cNvSpPr>
            <a:spLocks noGrp="1"/>
          </p:cNvSpPr>
          <p:nvPr>
            <p:ph type="body" sz="half" idx="1"/>
          </p:nvPr>
        </p:nvSpPr>
        <p:spPr>
          <a:xfrm>
            <a:off x="496978" y="1078491"/>
            <a:ext cx="3837935" cy="3531341"/>
          </a:xfrm>
        </p:spPr>
        <p:txBody>
          <a:bodyPr vert="horz" lIns="91440" tIns="45720" rIns="91440" bIns="45720" rtlCol="0" anchor="t">
            <a:normAutofit lnSpcReduction="10000"/>
          </a:bodyPr>
          <a:lstStyle/>
          <a:p>
            <a:pPr marL="0" indent="0">
              <a:buNone/>
            </a:pPr>
            <a:r>
              <a:rPr lang="en-US" sz="2400" dirty="0"/>
              <a:t>Facilitate Police-community open dialogue, in a safe space, addressing:</a:t>
            </a:r>
            <a:endParaRPr lang="en-US" sz="2400" dirty="0">
              <a:cs typeface="Calibri" panose="020F0502020204030204"/>
            </a:endParaRPr>
          </a:p>
          <a:p>
            <a:pPr marL="342900" indent="-342900">
              <a:buAutoNum type="arabicPeriod"/>
            </a:pPr>
            <a:r>
              <a:rPr lang="en-US" sz="2200" dirty="0"/>
              <a:t>Concerns in community and police relations</a:t>
            </a:r>
            <a:endParaRPr lang="en-US" sz="2200" dirty="0">
              <a:cs typeface="Calibri" panose="020F0502020204030204"/>
            </a:endParaRPr>
          </a:p>
          <a:p>
            <a:pPr marL="342900" indent="-342900">
              <a:buAutoNum type="arabicPeriod"/>
            </a:pPr>
            <a:r>
              <a:rPr lang="en-US" sz="2200" dirty="0"/>
              <a:t>Promoting an authentic community policing culture</a:t>
            </a:r>
            <a:endParaRPr lang="en-US" sz="2200" dirty="0">
              <a:cs typeface="Calibri" panose="020F0502020204030204"/>
            </a:endParaRPr>
          </a:p>
          <a:p>
            <a:pPr marL="342900" indent="-342900">
              <a:buAutoNum type="arabicPeriod"/>
            </a:pPr>
            <a:r>
              <a:rPr lang="en-US" sz="2200" dirty="0"/>
              <a:t>Practice dignity, understanding, trust, and respect in police/community interactions</a:t>
            </a:r>
            <a:endParaRPr lang="en-US" sz="2200" dirty="0">
              <a:cs typeface="Calibri"/>
            </a:endParaRPr>
          </a:p>
        </p:txBody>
      </p:sp>
      <p:grpSp>
        <p:nvGrpSpPr>
          <p:cNvPr id="15" name="Group 1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blue&#10;&#10;Description generated with very high confidence">
            <a:extLst>
              <a:ext uri="{FF2B5EF4-FFF2-40B4-BE49-F238E27FC236}">
                <a16:creationId xmlns:a16="http://schemas.microsoft.com/office/drawing/2014/main" id="{54533635-96DB-4897-8B2F-44612D0ABF84}"/>
              </a:ext>
            </a:extLst>
          </p:cNvPr>
          <p:cNvPicPr>
            <a:picLocks noChangeAspect="1"/>
          </p:cNvPicPr>
          <p:nvPr/>
        </p:nvPicPr>
        <p:blipFill>
          <a:blip r:embed="rId3"/>
          <a:stretch>
            <a:fillRect/>
          </a:stretch>
        </p:blipFill>
        <p:spPr>
          <a:xfrm>
            <a:off x="1035260" y="4599856"/>
            <a:ext cx="1308160" cy="1669571"/>
          </a:xfrm>
          <a:prstGeom prst="rect">
            <a:avLst/>
          </a:prstGeom>
        </p:spPr>
      </p:pic>
      <p:pic>
        <p:nvPicPr>
          <p:cNvPr id="7" name="Picture 8" descr="A picture containing plate, food&#10;&#10;Description generated with very high confidence">
            <a:extLst>
              <a:ext uri="{FF2B5EF4-FFF2-40B4-BE49-F238E27FC236}">
                <a16:creationId xmlns:a16="http://schemas.microsoft.com/office/drawing/2014/main" id="{EA505F18-D5A2-479E-823B-96D51FD6EE62}"/>
              </a:ext>
            </a:extLst>
          </p:cNvPr>
          <p:cNvPicPr>
            <a:picLocks noChangeAspect="1"/>
          </p:cNvPicPr>
          <p:nvPr/>
        </p:nvPicPr>
        <p:blipFill rotWithShape="1">
          <a:blip r:embed="rId4"/>
          <a:srcRect b="27946"/>
          <a:stretch/>
        </p:blipFill>
        <p:spPr>
          <a:xfrm>
            <a:off x="2611144" y="4720102"/>
            <a:ext cx="1434861" cy="1521933"/>
          </a:xfrm>
          <a:prstGeom prst="rect">
            <a:avLst/>
          </a:prstGeom>
        </p:spPr>
      </p:pic>
      <p:pic>
        <p:nvPicPr>
          <p:cNvPr id="9" name="Picture 8">
            <a:extLst>
              <a:ext uri="{FF2B5EF4-FFF2-40B4-BE49-F238E27FC236}">
                <a16:creationId xmlns:a16="http://schemas.microsoft.com/office/drawing/2014/main" id="{70115D86-8F5C-4F4D-BA4B-B176584B7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2508" y="4853195"/>
            <a:ext cx="2628900" cy="1752600"/>
          </a:xfrm>
          <a:prstGeom prst="rect">
            <a:avLst/>
          </a:prstGeom>
        </p:spPr>
      </p:pic>
      <p:pic>
        <p:nvPicPr>
          <p:cNvPr id="20" name="Picture 19">
            <a:extLst>
              <a:ext uri="{FF2B5EF4-FFF2-40B4-BE49-F238E27FC236}">
                <a16:creationId xmlns:a16="http://schemas.microsoft.com/office/drawing/2014/main" id="{90FBC76C-D191-419A-966E-E72687E73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7705" y="176170"/>
            <a:ext cx="3334115" cy="2500586"/>
          </a:xfrm>
          <a:prstGeom prst="rect">
            <a:avLst/>
          </a:prstGeom>
        </p:spPr>
      </p:pic>
      <p:pic>
        <p:nvPicPr>
          <p:cNvPr id="14" name="Picture 13">
            <a:extLst>
              <a:ext uri="{FF2B5EF4-FFF2-40B4-BE49-F238E27FC236}">
                <a16:creationId xmlns:a16="http://schemas.microsoft.com/office/drawing/2014/main" id="{68D003F5-535F-4016-ACC9-3F61ACD5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7704" y="2459399"/>
            <a:ext cx="3916730" cy="2611153"/>
          </a:xfrm>
          <a:prstGeom prst="rect">
            <a:avLst/>
          </a:prstGeom>
        </p:spPr>
      </p:pic>
    </p:spTree>
    <p:extLst>
      <p:ext uri="{BB962C8B-B14F-4D97-AF65-F5344CB8AC3E}">
        <p14:creationId xmlns:p14="http://schemas.microsoft.com/office/powerpoint/2010/main" val="1209361920"/>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close up of a logo&#10;&#10;Description generated with very high confidence">
            <a:extLst>
              <a:ext uri="{FF2B5EF4-FFF2-40B4-BE49-F238E27FC236}">
                <a16:creationId xmlns:a16="http://schemas.microsoft.com/office/drawing/2014/main" id="{CD27B907-0118-4491-9D55-665C77C26311}"/>
              </a:ext>
            </a:extLst>
          </p:cNvPr>
          <p:cNvPicPr>
            <a:picLocks noChangeAspect="1"/>
          </p:cNvPicPr>
          <p:nvPr/>
        </p:nvPicPr>
        <p:blipFill>
          <a:blip r:embed="rId3"/>
          <a:stretch>
            <a:fillRect/>
          </a:stretch>
        </p:blipFill>
        <p:spPr>
          <a:xfrm>
            <a:off x="2593623" y="-2006"/>
            <a:ext cx="2221089" cy="2445233"/>
          </a:xfrm>
          <a:prstGeom prst="rect">
            <a:avLst/>
          </a:prstGeom>
        </p:spPr>
      </p:pic>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group of people in a room&#10;&#10;Description generated with very high confidence">
            <a:extLst>
              <a:ext uri="{FF2B5EF4-FFF2-40B4-BE49-F238E27FC236}">
                <a16:creationId xmlns:a16="http://schemas.microsoft.com/office/drawing/2014/main" id="{79AEB26B-C4C4-40F7-864D-4784DB079759}"/>
              </a:ext>
            </a:extLst>
          </p:cNvPr>
          <p:cNvPicPr>
            <a:picLocks noChangeAspect="1"/>
          </p:cNvPicPr>
          <p:nvPr/>
        </p:nvPicPr>
        <p:blipFill rotWithShape="1">
          <a:blip r:embed="rId4"/>
          <a:srcRect r="5186"/>
          <a:stretch/>
        </p:blipFill>
        <p:spPr>
          <a:xfrm>
            <a:off x="4809087" y="3429002"/>
            <a:ext cx="4334913" cy="3428999"/>
          </a:xfrm>
          <a:prstGeom prst="rect">
            <a:avLst/>
          </a:prstGeom>
        </p:spPr>
      </p:pic>
      <p:pic>
        <p:nvPicPr>
          <p:cNvPr id="4" name="Picture 4" descr="A group of people sitting at a table&#10;&#10;Description generated with very high confidence">
            <a:extLst>
              <a:ext uri="{FF2B5EF4-FFF2-40B4-BE49-F238E27FC236}">
                <a16:creationId xmlns:a16="http://schemas.microsoft.com/office/drawing/2014/main" id="{93C44270-6F88-4C4D-BC96-70163DC7C618}"/>
              </a:ext>
            </a:extLst>
          </p:cNvPr>
          <p:cNvPicPr>
            <a:picLocks noChangeAspect="1"/>
          </p:cNvPicPr>
          <p:nvPr/>
        </p:nvPicPr>
        <p:blipFill rotWithShape="1">
          <a:blip r:embed="rId5"/>
          <a:srcRect l="5186"/>
          <a:stretch/>
        </p:blipFill>
        <p:spPr>
          <a:xfrm>
            <a:off x="4809087" y="-2"/>
            <a:ext cx="4334913" cy="3429000"/>
          </a:xfrm>
          <a:prstGeom prst="rect">
            <a:avLst/>
          </a:prstGeom>
        </p:spPr>
      </p:pic>
      <p:sp>
        <p:nvSpPr>
          <p:cNvPr id="3" name="Text Placeholder 2"/>
          <p:cNvSpPr>
            <a:spLocks noGrp="1"/>
          </p:cNvSpPr>
          <p:nvPr>
            <p:ph type="body" sz="half" idx="1"/>
          </p:nvPr>
        </p:nvSpPr>
        <p:spPr>
          <a:xfrm>
            <a:off x="454380" y="2446205"/>
            <a:ext cx="4303866" cy="4172874"/>
          </a:xfrm>
        </p:spPr>
        <p:txBody>
          <a:bodyPr vert="horz" lIns="91440" tIns="45720" rIns="91440" bIns="45720" rtlCol="0" anchor="t">
            <a:noAutofit/>
          </a:bodyPr>
          <a:lstStyle/>
          <a:p>
            <a:pPr marL="0" indent="0">
              <a:buNone/>
            </a:pPr>
            <a:r>
              <a:rPr lang="en-US" sz="1900" dirty="0"/>
              <a:t>In 2014, the Winston-Salem Human Relations Department competed for and was awarded a </a:t>
            </a:r>
            <a:r>
              <a:rPr lang="en-US" sz="1900" b="1" dirty="0"/>
              <a:t>two-year partnership</a:t>
            </a:r>
            <a:r>
              <a:rPr lang="en-US" sz="1900" dirty="0"/>
              <a:t> with UNC-Chapel Hill.</a:t>
            </a:r>
            <a:endParaRPr lang="en-US" sz="1900" dirty="0">
              <a:cs typeface="Calibri"/>
            </a:endParaRPr>
          </a:p>
          <a:p>
            <a:pPr marL="0" indent="0">
              <a:buNone/>
            </a:pPr>
            <a:r>
              <a:rPr lang="en-US" sz="1900" dirty="0">
                <a:cs typeface="Calibri"/>
              </a:rPr>
              <a:t>Goals &amp; Outcomes:</a:t>
            </a:r>
          </a:p>
          <a:p>
            <a:r>
              <a:rPr lang="en-US" sz="1900" dirty="0"/>
              <a:t>Sharing resources and services for the betterment of foreign-born populations for whom English is a second language, residing in Winston-Salem </a:t>
            </a:r>
            <a:endParaRPr lang="en-US" sz="1900" dirty="0">
              <a:cs typeface="Calibri"/>
            </a:endParaRPr>
          </a:p>
          <a:p>
            <a:r>
              <a:rPr lang="en-US" sz="1900" dirty="0"/>
              <a:t>Emphasis in high-impact lifestyle areas, such as</a:t>
            </a:r>
            <a:r>
              <a:rPr lang="en-US" sz="1900" b="1" dirty="0"/>
              <a:t> fair and affordable housing choice, education, health care, food insecurity, and transportation</a:t>
            </a:r>
            <a:r>
              <a:rPr lang="en-US" sz="1900" dirty="0"/>
              <a:t>. </a:t>
            </a:r>
            <a:endParaRPr lang="en-US" sz="1900" dirty="0">
              <a:cs typeface="Calibri"/>
            </a:endParaRPr>
          </a:p>
          <a:p>
            <a:pPr marL="0"/>
            <a:endParaRPr lang="en-US" sz="1400" dirty="0"/>
          </a:p>
        </p:txBody>
      </p:sp>
      <p:sp>
        <p:nvSpPr>
          <p:cNvPr id="2" name="Title 1"/>
          <p:cNvSpPr>
            <a:spLocks noGrp="1"/>
          </p:cNvSpPr>
          <p:nvPr>
            <p:ph type="title"/>
          </p:nvPr>
        </p:nvSpPr>
        <p:spPr>
          <a:xfrm>
            <a:off x="454378" y="1154289"/>
            <a:ext cx="2892757" cy="1135737"/>
          </a:xfrm>
        </p:spPr>
        <p:txBody>
          <a:bodyPr vert="horz" lIns="91440" tIns="45720" rIns="91440" bIns="45720" rtlCol="0" anchor="ctr">
            <a:normAutofit fontScale="90000"/>
          </a:bodyPr>
          <a:lstStyle/>
          <a:p>
            <a:r>
              <a:rPr lang="en-US" sz="3100" kern="1200" dirty="0">
                <a:solidFill>
                  <a:schemeClr val="accent4"/>
                </a:solidFill>
                <a:latin typeface="Arial Black"/>
              </a:rPr>
              <a:t>Building Integrated Communities</a:t>
            </a:r>
          </a:p>
        </p:txBody>
      </p:sp>
    </p:spTree>
    <p:extLst>
      <p:ext uri="{BB962C8B-B14F-4D97-AF65-F5344CB8AC3E}">
        <p14:creationId xmlns:p14="http://schemas.microsoft.com/office/powerpoint/2010/main" val="1754067035"/>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7741" r="14520" b="4"/>
          <a:stretch/>
        </p:blipFill>
        <p:spPr>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41" r="13540" b="4"/>
          <a:stretch/>
        </p:blipFill>
        <p:spPr>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3" b="9685"/>
          <a:stretch/>
        </p:blipFill>
        <p:spPr>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5" name="Freeform: Shape 1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9723"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1749"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42" y="685800"/>
            <a:ext cx="3691753" cy="1325563"/>
          </a:xfrm>
        </p:spPr>
        <p:txBody>
          <a:bodyPr vert="horz" lIns="91440" tIns="45720" rIns="91440" bIns="45720" rtlCol="0" anchor="ctr">
            <a:noAutofit/>
          </a:bodyPr>
          <a:lstStyle/>
          <a:p>
            <a:r>
              <a:rPr lang="en-US" sz="2700" kern="1200" dirty="0">
                <a:solidFill>
                  <a:schemeClr val="accent2"/>
                </a:solidFill>
                <a:latin typeface="Arial Black"/>
              </a:rPr>
              <a:t>Student Human Relations Banquet</a:t>
            </a:r>
          </a:p>
        </p:txBody>
      </p:sp>
      <p:sp>
        <p:nvSpPr>
          <p:cNvPr id="19" name="Rectangle 1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089941"/>
            <a:ext cx="372782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
          <p:cNvSpPr>
            <a:spLocks noGrp="1"/>
          </p:cNvSpPr>
          <p:nvPr>
            <p:ph type="body" sz="half" idx="1"/>
          </p:nvPr>
        </p:nvSpPr>
        <p:spPr>
          <a:xfrm>
            <a:off x="336042" y="2255807"/>
            <a:ext cx="3835526" cy="4385611"/>
          </a:xfrm>
        </p:spPr>
        <p:txBody>
          <a:bodyPr vert="horz" lIns="91440" tIns="45720" rIns="91440" bIns="45720" rtlCol="0" anchor="t">
            <a:noAutofit/>
          </a:bodyPr>
          <a:lstStyle/>
          <a:p>
            <a:r>
              <a:rPr lang="en-US" sz="2400" dirty="0"/>
              <a:t>Honoring 80+ students from public and private schools in the Winston-Salem/Forsyth County area for demonstrating compassion and community service.</a:t>
            </a:r>
          </a:p>
          <a:p>
            <a:r>
              <a:rPr lang="en-US" sz="2400" dirty="0"/>
              <a:t>Students recognized excel in breaking barriers among their peers and community.</a:t>
            </a:r>
            <a:endParaRPr lang="en-US" sz="2400" dirty="0">
              <a:cs typeface="Calibri"/>
            </a:endParaRPr>
          </a:p>
        </p:txBody>
      </p:sp>
    </p:spTree>
    <p:extLst>
      <p:ext uri="{BB962C8B-B14F-4D97-AF65-F5344CB8AC3E}">
        <p14:creationId xmlns:p14="http://schemas.microsoft.com/office/powerpoint/2010/main" val="3697337149"/>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7280" y="626080"/>
            <a:ext cx="3106257" cy="1657614"/>
          </a:xfrm>
        </p:spPr>
        <p:txBody>
          <a:bodyPr vert="horz" lIns="91440" tIns="45720" rIns="91440" bIns="45720" rtlCol="0" anchor="ctr">
            <a:normAutofit/>
          </a:bodyPr>
          <a:lstStyle/>
          <a:p>
            <a:r>
              <a:rPr lang="en-US" sz="2600" kern="1200">
                <a:solidFill>
                  <a:schemeClr val="accent4"/>
                </a:solidFill>
                <a:latin typeface="Arial Black"/>
              </a:rPr>
              <a:t>International Village Food and Music Festival</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 b="12893"/>
          <a:stretch/>
        </p:blipFill>
        <p:spPr>
          <a:xfrm>
            <a:off x="20" y="-1"/>
            <a:ext cx="3460481" cy="451595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890" r="17473"/>
          <a:stretch/>
        </p:blipFill>
        <p:spPr>
          <a:xfrm>
            <a:off x="3529081" y="-1"/>
            <a:ext cx="2121911" cy="218305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9451" r="17682" b="5"/>
          <a:stretch/>
        </p:blipFill>
        <p:spPr>
          <a:xfrm>
            <a:off x="3529081" y="2274491"/>
            <a:ext cx="2119122" cy="224146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8924" r="18297" b="-4"/>
          <a:stretch/>
        </p:blipFill>
        <p:spPr>
          <a:xfrm>
            <a:off x="-2787" y="4616536"/>
            <a:ext cx="2121908" cy="224146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3" b="2197"/>
          <a:stretch/>
        </p:blipFill>
        <p:spPr>
          <a:xfrm>
            <a:off x="2184915" y="4607393"/>
            <a:ext cx="3460502" cy="2250607"/>
          </a:xfrm>
          <a:prstGeom prst="rect">
            <a:avLst/>
          </a:prstGeom>
        </p:spPr>
      </p:pic>
      <p:sp>
        <p:nvSpPr>
          <p:cNvPr id="3" name="Text Placeholder 2"/>
          <p:cNvSpPr>
            <a:spLocks noGrp="1"/>
          </p:cNvSpPr>
          <p:nvPr>
            <p:ph type="body" sz="half" idx="1"/>
          </p:nvPr>
        </p:nvSpPr>
        <p:spPr>
          <a:xfrm>
            <a:off x="5797280" y="2260114"/>
            <a:ext cx="3194320" cy="2997686"/>
          </a:xfrm>
        </p:spPr>
        <p:txBody>
          <a:bodyPr vert="horz" lIns="91440" tIns="45720" rIns="91440" bIns="45720" rtlCol="0" anchor="t">
            <a:normAutofit lnSpcReduction="10000"/>
          </a:bodyPr>
          <a:lstStyle/>
          <a:p>
            <a:pPr marL="0" indent="0" algn="l">
              <a:buNone/>
            </a:pPr>
            <a:r>
              <a:rPr lang="en-US" sz="1600" b="0" i="0" dirty="0">
                <a:solidFill>
                  <a:srgbClr val="000000"/>
                </a:solidFill>
                <a:effectLst/>
                <a:latin typeface="Arial" panose="020B0604020202020204" pitchFamily="34" charset="0"/>
              </a:rPr>
              <a:t>The international backgrounds and heritage of Winston-Salem’s local residents will be showcased, featuring global cuisine, cultural entertainment, international crafts-for-purchase, and educational information about our international community.</a:t>
            </a:r>
          </a:p>
          <a:p>
            <a:pPr marL="0" indent="0" algn="l">
              <a:buNone/>
            </a:pPr>
            <a:r>
              <a:rPr lang="en-US" sz="1600" b="0" i="0" dirty="0">
                <a:solidFill>
                  <a:srgbClr val="000000"/>
                </a:solidFill>
                <a:effectLst/>
                <a:latin typeface="Arial" panose="020B0604020202020204" pitchFamily="34" charset="0"/>
              </a:rPr>
              <a:t>We proudly invite you to come out and enjoy the different cultures in Winston-Salem, North Carolina!</a:t>
            </a:r>
          </a:p>
        </p:txBody>
      </p:sp>
    </p:spTree>
    <p:extLst>
      <p:ext uri="{BB962C8B-B14F-4D97-AF65-F5344CB8AC3E}">
        <p14:creationId xmlns:p14="http://schemas.microsoft.com/office/powerpoint/2010/main" val="603626982"/>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Arrow Connector 7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8C39E7-8C0B-45B3-9368-05E6199B9E6A}"/>
              </a:ext>
            </a:extLst>
          </p:cNvPr>
          <p:cNvSpPr txBox="1"/>
          <p:nvPr/>
        </p:nvSpPr>
        <p:spPr>
          <a:xfrm>
            <a:off x="2438400" y="478399"/>
            <a:ext cx="4727380" cy="2329389"/>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1" hangingPunct="1">
              <a:lnSpc>
                <a:spcPct val="90000"/>
              </a:lnSpc>
              <a:spcAft>
                <a:spcPts val="600"/>
              </a:spcAft>
            </a:pPr>
            <a:r>
              <a:rPr lang="en-US" sz="2400" dirty="0">
                <a:solidFill>
                  <a:schemeClr val="accent4"/>
                </a:solidFill>
                <a:latin typeface="Arial Black"/>
                <a:ea typeface="+mj-ea"/>
                <a:cs typeface="+mj-cs"/>
              </a:rPr>
              <a:t>Winston-Salem Human Relations / DEI Department</a:t>
            </a:r>
            <a:endParaRPr lang="en-US" dirty="0">
              <a:ea typeface="Verdana" pitchFamily="34" charset="0"/>
              <a:cs typeface="Verdana" pitchFamily="34" charset="0"/>
            </a:endParaRPr>
          </a:p>
        </p:txBody>
      </p:sp>
      <p:sp>
        <p:nvSpPr>
          <p:cNvPr id="20484" name="Rectangle 4"/>
          <p:cNvSpPr>
            <a:spLocks noChangeArrowheads="1"/>
          </p:cNvSpPr>
          <p:nvPr/>
        </p:nvSpPr>
        <p:spPr bwMode="auto">
          <a:xfrm>
            <a:off x="2781353" y="1371600"/>
            <a:ext cx="3581293" cy="1373785"/>
          </a:xfrm>
          <a:prstGeom prst="rect">
            <a:avLst/>
          </a:prstGeom>
        </p:spPr>
        <p:txBody>
          <a:bodyPr vert="horz" lIns="91440" tIns="45720" rIns="91440" bIns="45720" rtlCol="0" anchor="t">
            <a:normAutofit lnSpcReduction="10000"/>
          </a:bodyPr>
          <a:lstStyle/>
          <a:p>
            <a:pPr algn="ctr" eaLnBrk="1" hangingPunct="1">
              <a:lnSpc>
                <a:spcPct val="90000"/>
              </a:lnSpc>
              <a:spcAft>
                <a:spcPts val="600"/>
              </a:spcAft>
            </a:pPr>
            <a:r>
              <a:rPr lang="en-US" sz="2000" dirty="0">
                <a:latin typeface="+mn-lt"/>
              </a:rPr>
              <a:t>City Hall, Suite 109</a:t>
            </a:r>
            <a:endParaRPr lang="en-US" sz="2000" dirty="0">
              <a:ea typeface="Verdana" pitchFamily="34" charset="0"/>
              <a:cs typeface="Verdana" pitchFamily="34" charset="0"/>
            </a:endParaRPr>
          </a:p>
          <a:p>
            <a:pPr algn="ctr" eaLnBrk="1" hangingPunct="1">
              <a:lnSpc>
                <a:spcPct val="90000"/>
              </a:lnSpc>
              <a:spcAft>
                <a:spcPts val="600"/>
              </a:spcAft>
            </a:pPr>
            <a:r>
              <a:rPr lang="en-US" sz="2000" dirty="0">
                <a:latin typeface="+mn-lt"/>
              </a:rPr>
              <a:t>101 North Main Street</a:t>
            </a:r>
            <a:endParaRPr lang="en-US" sz="2000" dirty="0">
              <a:latin typeface="+mn-lt"/>
              <a:cs typeface="Calibri" panose="020F0502020204030204"/>
            </a:endParaRPr>
          </a:p>
          <a:p>
            <a:pPr algn="ctr" eaLnBrk="1" hangingPunct="1">
              <a:lnSpc>
                <a:spcPct val="90000"/>
              </a:lnSpc>
              <a:spcAft>
                <a:spcPts val="600"/>
              </a:spcAft>
            </a:pPr>
            <a:r>
              <a:rPr lang="en-US" sz="2000" dirty="0">
                <a:latin typeface="+mn-lt"/>
              </a:rPr>
              <a:t>Winston-Salem, NC 27102</a:t>
            </a:r>
            <a:endParaRPr lang="en-US" sz="2000" dirty="0">
              <a:latin typeface="+mn-lt"/>
              <a:cs typeface="Calibri" panose="020F0502020204030204"/>
            </a:endParaRPr>
          </a:p>
          <a:p>
            <a:pPr algn="ctr" eaLnBrk="1" hangingPunct="1">
              <a:lnSpc>
                <a:spcPct val="90000"/>
              </a:lnSpc>
              <a:spcAft>
                <a:spcPts val="600"/>
              </a:spcAft>
            </a:pPr>
            <a:r>
              <a:rPr lang="en-US" sz="2000" b="1" dirty="0">
                <a:solidFill>
                  <a:srgbClr val="7030A0"/>
                </a:solidFill>
                <a:latin typeface="+mn-lt"/>
              </a:rPr>
              <a:t>Call City Link 311</a:t>
            </a:r>
            <a:endParaRPr lang="en-US" sz="2000" b="1" dirty="0">
              <a:solidFill>
                <a:srgbClr val="7030A0"/>
              </a:solidFill>
              <a:latin typeface="+mn-lt"/>
              <a:cs typeface="Calibri" panose="020F0502020204030204"/>
            </a:endParaRPr>
          </a:p>
          <a:p>
            <a:pPr indent="-228600" eaLnBrk="1" hangingPunct="1">
              <a:lnSpc>
                <a:spcPct val="90000"/>
              </a:lnSpc>
              <a:spcAft>
                <a:spcPts val="600"/>
              </a:spcAft>
              <a:buFont typeface="Arial" panose="020B0604020202020204" pitchFamily="34" charset="0"/>
              <a:buChar char="•"/>
            </a:pPr>
            <a:endParaRPr lang="en-US" sz="1600" dirty="0">
              <a:latin typeface="+mn-lt"/>
            </a:endParaRPr>
          </a:p>
        </p:txBody>
      </p:sp>
      <p:sp>
        <p:nvSpPr>
          <p:cNvPr id="12" name="Right Triangle 11">
            <a:extLst>
              <a:ext uri="{FF2B5EF4-FFF2-40B4-BE49-F238E27FC236}">
                <a16:creationId xmlns:a16="http://schemas.microsoft.com/office/drawing/2014/main" id="{168241EA-95B7-4010-8EBD-26C1C6AB66D7}"/>
              </a:ext>
            </a:extLst>
          </p:cNvPr>
          <p:cNvSpPr/>
          <p:nvPr/>
        </p:nvSpPr>
        <p:spPr>
          <a:xfrm>
            <a:off x="1079" y="5471663"/>
            <a:ext cx="2587924" cy="138022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
            <a:extLst>
              <a:ext uri="{FF2B5EF4-FFF2-40B4-BE49-F238E27FC236}">
                <a16:creationId xmlns:a16="http://schemas.microsoft.com/office/drawing/2014/main" id="{8F6E7A58-ECBC-4408-9A5A-AC938B14D05F}"/>
              </a:ext>
            </a:extLst>
          </p:cNvPr>
          <p:cNvSpPr>
            <a:spLocks noChangeArrowheads="1"/>
          </p:cNvSpPr>
          <p:nvPr/>
        </p:nvSpPr>
        <p:spPr bwMode="auto">
          <a:xfrm>
            <a:off x="2895600" y="2889897"/>
            <a:ext cx="3212238" cy="3511943"/>
          </a:xfrm>
          <a:prstGeom prst="rect">
            <a:avLst/>
          </a:prstGeom>
        </p:spPr>
        <p:txBody>
          <a:bodyPr vert="horz" lIns="91440" tIns="45720" rIns="91440" bIns="45720" rtlCol="0" anchor="ctr">
            <a:normAutofit lnSpcReduction="10000"/>
          </a:bodyPr>
          <a:lstStyle/>
          <a:p>
            <a:pPr algn="ctr" eaLnBrk="1" hangingPunct="1">
              <a:lnSpc>
                <a:spcPct val="90000"/>
              </a:lnSpc>
              <a:spcBef>
                <a:spcPts val="0"/>
              </a:spcBef>
              <a:buClr>
                <a:schemeClr val="tx2"/>
              </a:buClr>
              <a:buSzPct val="70000"/>
            </a:pPr>
            <a:r>
              <a:rPr lang="en-US" sz="1200" b="1" dirty="0">
                <a:latin typeface="+mn-lt"/>
              </a:rPr>
              <a:t>Wanda Allen-Abraha, J.D., </a:t>
            </a:r>
            <a:r>
              <a:rPr lang="en-US" sz="1200" b="1" dirty="0">
                <a:effectLst/>
                <a:latin typeface="Calibri" panose="020F0502020204030204" pitchFamily="34" charset="0"/>
                <a:ea typeface="Calibri" panose="020F0502020204030204" pitchFamily="34" charset="0"/>
              </a:rPr>
              <a:t>SHRM-SCP</a:t>
            </a:r>
            <a:endParaRPr lang="en-US" sz="1200" b="1" dirty="0">
              <a:latin typeface="+mn-lt"/>
            </a:endParaRPr>
          </a:p>
          <a:p>
            <a:pPr algn="ctr" eaLnBrk="1" hangingPunct="1">
              <a:lnSpc>
                <a:spcPct val="90000"/>
              </a:lnSpc>
              <a:spcBef>
                <a:spcPts val="0"/>
              </a:spcBef>
              <a:buClr>
                <a:schemeClr val="tx2"/>
              </a:buClr>
              <a:buSzPct val="70000"/>
            </a:pPr>
            <a:r>
              <a:rPr lang="en-US" sz="1200" dirty="0">
                <a:latin typeface="+mn-lt"/>
              </a:rPr>
              <a:t>Director</a:t>
            </a:r>
            <a:br>
              <a:rPr lang="en-US" sz="1000" b="1" dirty="0">
                <a:latin typeface="+mn-lt"/>
              </a:rPr>
            </a:br>
            <a:endParaRPr lang="en-US" sz="1000" b="1" dirty="0">
              <a:latin typeface="+mn-lt"/>
            </a:endParaRPr>
          </a:p>
          <a:p>
            <a:pPr algn="ctr" eaLnBrk="1" hangingPunct="1">
              <a:lnSpc>
                <a:spcPct val="90000"/>
              </a:lnSpc>
              <a:spcBef>
                <a:spcPts val="0"/>
              </a:spcBef>
              <a:buClr>
                <a:schemeClr val="tx2"/>
              </a:buClr>
              <a:buSzPct val="70000"/>
            </a:pPr>
            <a:r>
              <a:rPr lang="en-US" sz="1000" b="1" dirty="0">
                <a:latin typeface="+mn-lt"/>
              </a:rPr>
              <a:t>Alex Bohannon</a:t>
            </a:r>
            <a:br>
              <a:rPr lang="en-US" sz="1000" b="1" dirty="0">
                <a:latin typeface="+mn-lt"/>
              </a:rPr>
            </a:br>
            <a:r>
              <a:rPr lang="en-US" sz="1000" dirty="0">
                <a:latin typeface="+mn-lt"/>
              </a:rPr>
              <a:t>Equity Inclusion Coordinator</a:t>
            </a:r>
          </a:p>
          <a:p>
            <a:pPr algn="ctr" eaLnBrk="1" hangingPunct="1">
              <a:lnSpc>
                <a:spcPct val="90000"/>
              </a:lnSpc>
              <a:spcBef>
                <a:spcPts val="0"/>
              </a:spcBef>
              <a:buClr>
                <a:schemeClr val="tx2"/>
              </a:buClr>
              <a:buSzPct val="70000"/>
            </a:pPr>
            <a:r>
              <a:rPr lang="en-US" sz="1000" b="1" dirty="0">
                <a:latin typeface="+mn-lt"/>
              </a:rPr>
              <a:t>    </a:t>
            </a:r>
            <a:br>
              <a:rPr lang="en-US" sz="1000" b="1" dirty="0">
                <a:latin typeface="+mn-lt"/>
              </a:rPr>
            </a:br>
            <a:r>
              <a:rPr lang="en-US" sz="1000" b="1" dirty="0">
                <a:latin typeface="+mn-lt"/>
              </a:rPr>
              <a:t>Adolfo Briceno</a:t>
            </a:r>
          </a:p>
          <a:p>
            <a:pPr algn="ctr" eaLnBrk="1" hangingPunct="1">
              <a:lnSpc>
                <a:spcPct val="90000"/>
              </a:lnSpc>
              <a:spcBef>
                <a:spcPts val="0"/>
              </a:spcBef>
              <a:buClr>
                <a:schemeClr val="tx2"/>
              </a:buClr>
              <a:buSzPct val="70000"/>
            </a:pPr>
            <a:r>
              <a:rPr lang="en-US" sz="1000" dirty="0">
                <a:latin typeface="+mn-lt"/>
              </a:rPr>
              <a:t>Human Relations Specialist/Investigator/Hispanic Outreach Coordinator</a:t>
            </a:r>
          </a:p>
          <a:p>
            <a:pPr algn="ctr" eaLnBrk="1" hangingPunct="1">
              <a:lnSpc>
                <a:spcPct val="90000"/>
              </a:lnSpc>
              <a:spcBef>
                <a:spcPts val="0"/>
              </a:spcBef>
              <a:buClr>
                <a:schemeClr val="tx2"/>
              </a:buClr>
              <a:buSzPct val="70000"/>
            </a:pPr>
            <a:br>
              <a:rPr lang="en-US" sz="1000" b="1" dirty="0">
                <a:latin typeface="+mn-lt"/>
              </a:rPr>
            </a:br>
            <a:r>
              <a:rPr lang="en-US" sz="1000" b="1" dirty="0">
                <a:latin typeface="+mn-lt"/>
              </a:rPr>
              <a:t>Karlyn Duncan</a:t>
            </a:r>
            <a:br>
              <a:rPr lang="en-US" sz="1000" b="1" dirty="0">
                <a:latin typeface="+mn-lt"/>
              </a:rPr>
            </a:br>
            <a:r>
              <a:rPr lang="en-US" sz="1000" dirty="0">
                <a:latin typeface="+mn-lt"/>
              </a:rPr>
              <a:t>Administrative Assistant/Intake Specialist</a:t>
            </a:r>
          </a:p>
          <a:p>
            <a:pPr algn="ctr" eaLnBrk="1" hangingPunct="1">
              <a:lnSpc>
                <a:spcPct val="90000"/>
              </a:lnSpc>
              <a:spcBef>
                <a:spcPts val="0"/>
              </a:spcBef>
              <a:buClr>
                <a:schemeClr val="tx2"/>
              </a:buClr>
              <a:buSzPct val="70000"/>
            </a:pPr>
            <a:endParaRPr lang="en-US" sz="1000" b="1" dirty="0">
              <a:latin typeface="+mn-lt"/>
            </a:endParaRPr>
          </a:p>
          <a:p>
            <a:pPr algn="ctr" eaLnBrk="1" hangingPunct="1">
              <a:lnSpc>
                <a:spcPct val="90000"/>
              </a:lnSpc>
              <a:spcBef>
                <a:spcPts val="0"/>
              </a:spcBef>
              <a:buClr>
                <a:schemeClr val="tx2"/>
              </a:buClr>
              <a:buSzPct val="70000"/>
            </a:pPr>
            <a:r>
              <a:rPr lang="en-US" sz="1000" b="1" dirty="0">
                <a:latin typeface="+mn-lt"/>
              </a:rPr>
              <a:t>Iris McKnight</a:t>
            </a:r>
          </a:p>
          <a:p>
            <a:pPr algn="ctr" eaLnBrk="1" hangingPunct="1">
              <a:lnSpc>
                <a:spcPct val="90000"/>
              </a:lnSpc>
              <a:spcBef>
                <a:spcPts val="0"/>
              </a:spcBef>
              <a:buClr>
                <a:schemeClr val="tx2"/>
              </a:buClr>
              <a:buSzPct val="70000"/>
            </a:pPr>
            <a:r>
              <a:rPr lang="en-US" sz="1000" dirty="0">
                <a:latin typeface="+mn-lt"/>
              </a:rPr>
              <a:t>Human Relations Specialist/Investigator</a:t>
            </a:r>
          </a:p>
          <a:p>
            <a:pPr algn="ctr" eaLnBrk="1" hangingPunct="1">
              <a:lnSpc>
                <a:spcPct val="90000"/>
              </a:lnSpc>
              <a:spcBef>
                <a:spcPts val="0"/>
              </a:spcBef>
              <a:buClr>
                <a:schemeClr val="tx2"/>
              </a:buClr>
              <a:buSzPct val="70000"/>
            </a:pPr>
            <a:br>
              <a:rPr lang="en-US" sz="1000" b="1" dirty="0">
                <a:latin typeface="+mn-lt"/>
              </a:rPr>
            </a:br>
            <a:r>
              <a:rPr lang="en-US" sz="1000" b="1" dirty="0">
                <a:latin typeface="+mn-lt"/>
              </a:rPr>
              <a:t>Brittane Pitts, J.D.</a:t>
            </a:r>
            <a:br>
              <a:rPr lang="en-US" sz="1000" b="1" dirty="0">
                <a:latin typeface="+mn-lt"/>
              </a:rPr>
            </a:br>
            <a:r>
              <a:rPr lang="en-US" sz="1000" dirty="0">
                <a:latin typeface="+mn-lt"/>
              </a:rPr>
              <a:t>Equity Assurance Administrator</a:t>
            </a:r>
          </a:p>
          <a:p>
            <a:pPr algn="ctr" eaLnBrk="1" hangingPunct="1">
              <a:lnSpc>
                <a:spcPct val="90000"/>
              </a:lnSpc>
              <a:spcBef>
                <a:spcPts val="0"/>
              </a:spcBef>
              <a:buClr>
                <a:schemeClr val="tx2"/>
              </a:buClr>
              <a:buSzPct val="70000"/>
            </a:pPr>
            <a:br>
              <a:rPr lang="en-US" sz="1000" b="1" dirty="0">
                <a:latin typeface="+mn-lt"/>
              </a:rPr>
            </a:br>
            <a:r>
              <a:rPr lang="en-US" sz="1000" b="1" dirty="0">
                <a:latin typeface="+mn-lt"/>
              </a:rPr>
              <a:t>Mayra Ramirez-Manriquez</a:t>
            </a:r>
            <a:br>
              <a:rPr lang="en-US" sz="1000" b="1" dirty="0">
                <a:latin typeface="+mn-lt"/>
              </a:rPr>
            </a:br>
            <a:r>
              <a:rPr lang="en-US" sz="1000" dirty="0">
                <a:latin typeface="+mn-lt"/>
              </a:rPr>
              <a:t>Administrative Intern</a:t>
            </a:r>
          </a:p>
          <a:p>
            <a:pPr algn="ctr" eaLnBrk="1" hangingPunct="1">
              <a:lnSpc>
                <a:spcPct val="90000"/>
              </a:lnSpc>
              <a:spcBef>
                <a:spcPts val="0"/>
              </a:spcBef>
              <a:buClr>
                <a:schemeClr val="tx2"/>
              </a:buClr>
              <a:buSzPct val="70000"/>
            </a:pPr>
            <a:endParaRPr lang="en-US" sz="1000" b="1" dirty="0">
              <a:latin typeface="+mn-lt"/>
            </a:endParaRPr>
          </a:p>
          <a:p>
            <a:pPr algn="ctr" eaLnBrk="1" hangingPunct="1">
              <a:lnSpc>
                <a:spcPct val="90000"/>
              </a:lnSpc>
              <a:spcBef>
                <a:spcPts val="0"/>
              </a:spcBef>
              <a:buClr>
                <a:schemeClr val="tx2"/>
              </a:buClr>
              <a:buSzPct val="70000"/>
            </a:pPr>
            <a:r>
              <a:rPr lang="en-US" sz="1000" b="1" dirty="0">
                <a:latin typeface="+mn-lt"/>
              </a:rPr>
              <a:t>Jayme Waldeck</a:t>
            </a:r>
          </a:p>
          <a:p>
            <a:pPr algn="ctr" eaLnBrk="1" hangingPunct="1">
              <a:lnSpc>
                <a:spcPct val="90000"/>
              </a:lnSpc>
              <a:spcBef>
                <a:spcPts val="0"/>
              </a:spcBef>
              <a:buClr>
                <a:schemeClr val="tx2"/>
              </a:buClr>
              <a:buSzPct val="70000"/>
            </a:pPr>
            <a:r>
              <a:rPr lang="en-US" sz="1000" dirty="0">
                <a:latin typeface="+mn-lt"/>
              </a:rPr>
              <a:t>Outreach Specialist</a:t>
            </a:r>
          </a:p>
          <a:p>
            <a:pPr eaLnBrk="1" hangingPunct="1">
              <a:lnSpc>
                <a:spcPct val="90000"/>
              </a:lnSpc>
              <a:spcBef>
                <a:spcPct val="20000"/>
              </a:spcBef>
              <a:buClr>
                <a:schemeClr val="tx2"/>
              </a:buClr>
              <a:buSzPct val="70000"/>
            </a:pPr>
            <a:endParaRPr lang="en-US" sz="1000" b="1" dirty="0">
              <a:latin typeface="+mn-lt"/>
            </a:endParaRPr>
          </a:p>
          <a:p>
            <a:pPr eaLnBrk="1" hangingPunct="1">
              <a:lnSpc>
                <a:spcPct val="90000"/>
              </a:lnSpc>
              <a:spcBef>
                <a:spcPct val="20000"/>
              </a:spcBef>
              <a:buClr>
                <a:schemeClr val="tx2"/>
              </a:buClr>
              <a:buSzPct val="70000"/>
            </a:pPr>
            <a:r>
              <a:rPr lang="en-US" sz="1000" b="1" dirty="0">
                <a:latin typeface="+mn-lt"/>
              </a:rPr>
              <a:t> </a:t>
            </a:r>
          </a:p>
          <a:p>
            <a:pPr indent="-228600" eaLnBrk="1" hangingPunct="1">
              <a:lnSpc>
                <a:spcPct val="90000"/>
              </a:lnSpc>
              <a:spcBef>
                <a:spcPct val="20000"/>
              </a:spcBef>
              <a:buClr>
                <a:schemeClr val="tx2"/>
              </a:buClr>
              <a:buSzPct val="70000"/>
              <a:buFont typeface="Arial" panose="020B0604020202020204" pitchFamily="34" charset="0"/>
              <a:buChar char="•"/>
            </a:pPr>
            <a:endParaRPr lang="en-US" sz="1000" b="1" dirty="0">
              <a:latin typeface="+mn-lt"/>
            </a:endParaRPr>
          </a:p>
        </p:txBody>
      </p:sp>
      <p:sp>
        <p:nvSpPr>
          <p:cNvPr id="2" name="Rectangle 1">
            <a:extLst>
              <a:ext uri="{FF2B5EF4-FFF2-40B4-BE49-F238E27FC236}">
                <a16:creationId xmlns:a16="http://schemas.microsoft.com/office/drawing/2014/main" id="{6AD0855C-EFA3-4B3C-9546-B988D9712FFF}"/>
              </a:ext>
            </a:extLst>
          </p:cNvPr>
          <p:cNvSpPr/>
          <p:nvPr/>
        </p:nvSpPr>
        <p:spPr>
          <a:xfrm>
            <a:off x="228600" y="1752600"/>
            <a:ext cx="2587924" cy="1219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2849"/>
            <a:ext cx="548639" cy="673460"/>
            <a:chOff x="3940602" y="308034"/>
            <a:chExt cx="2116791" cy="3428999"/>
          </a:xfrm>
          <a:solidFill>
            <a:schemeClr val="accent4"/>
          </a:solidFill>
        </p:grpSpPr>
        <p:sp>
          <p:nvSpPr>
            <p:cNvPr id="75" name="Rectangle 7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782723" y="873940"/>
            <a:ext cx="3696218" cy="1035781"/>
          </a:xfrm>
        </p:spPr>
        <p:txBody>
          <a:bodyPr vert="horz" lIns="91440" tIns="45720" rIns="91440" bIns="45720" rtlCol="0" anchor="ctr">
            <a:normAutofit/>
          </a:bodyPr>
          <a:lstStyle/>
          <a:p>
            <a:r>
              <a:rPr lang="en-US" sz="3200" b="1" dirty="0">
                <a:latin typeface="Arial Black"/>
              </a:rPr>
              <a:t>History</a:t>
            </a:r>
            <a:endParaRPr lang="en-US" sz="3200" b="1" dirty="0">
              <a:latin typeface="Arial Black"/>
              <a:cs typeface="Calibri Light"/>
            </a:endParaRPr>
          </a:p>
        </p:txBody>
      </p:sp>
      <p:sp>
        <p:nvSpPr>
          <p:cNvPr id="5123" name="Rectangle 4"/>
          <p:cNvSpPr>
            <a:spLocks noGrp="1" noChangeArrowheads="1"/>
          </p:cNvSpPr>
          <p:nvPr>
            <p:ph sz="half" idx="1"/>
          </p:nvPr>
        </p:nvSpPr>
        <p:spPr>
          <a:xfrm>
            <a:off x="473221" y="2243368"/>
            <a:ext cx="4213087" cy="4006917"/>
          </a:xfrm>
        </p:spPr>
        <p:txBody>
          <a:bodyPr vert="horz" lIns="91440" tIns="45720" rIns="91440" bIns="45720" rtlCol="0" anchor="t">
            <a:noAutofit/>
          </a:bodyPr>
          <a:lstStyle/>
          <a:p>
            <a:pPr>
              <a:lnSpc>
                <a:spcPct val="100000"/>
              </a:lnSpc>
            </a:pPr>
            <a:r>
              <a:rPr lang="en-US" sz="1400" dirty="0">
                <a:latin typeface="Bookman Old Style"/>
              </a:rPr>
              <a:t>1968 Title VIII of Civil Rights Act</a:t>
            </a:r>
            <a:endParaRPr lang="en-US" sz="1400" dirty="0">
              <a:latin typeface="Bookman Old Style"/>
              <a:cs typeface="Calibri"/>
            </a:endParaRPr>
          </a:p>
          <a:p>
            <a:pPr>
              <a:lnSpc>
                <a:spcPct val="100000"/>
              </a:lnSpc>
            </a:pPr>
            <a:r>
              <a:rPr lang="en-US" sz="1400" dirty="0">
                <a:latin typeface="Bookman Old Style"/>
              </a:rPr>
              <a:t>1978 Human Relations Commission</a:t>
            </a:r>
            <a:endParaRPr lang="en-US" sz="1400" dirty="0">
              <a:latin typeface="Bookman Old Style"/>
              <a:cs typeface="Calibri"/>
            </a:endParaRPr>
          </a:p>
          <a:p>
            <a:pPr>
              <a:lnSpc>
                <a:spcPct val="100000"/>
              </a:lnSpc>
            </a:pPr>
            <a:r>
              <a:rPr lang="en-US" sz="1400" dirty="0">
                <a:latin typeface="Bookman Old Style"/>
              </a:rPr>
              <a:t>1980 Human Relations Department</a:t>
            </a:r>
            <a:endParaRPr lang="en-US" sz="1400" dirty="0">
              <a:latin typeface="Bookman Old Style"/>
              <a:cs typeface="Calibri"/>
            </a:endParaRPr>
          </a:p>
          <a:p>
            <a:pPr>
              <a:lnSpc>
                <a:spcPct val="100000"/>
              </a:lnSpc>
            </a:pPr>
            <a:r>
              <a:rPr lang="en-US" sz="1400" dirty="0">
                <a:latin typeface="Bookman Old Style"/>
                <a:ea typeface="+mn-lt"/>
                <a:cs typeface="+mn-lt"/>
              </a:rPr>
              <a:t>1990 Winston-Salem Fair Housing Ordinance</a:t>
            </a:r>
          </a:p>
          <a:p>
            <a:pPr>
              <a:lnSpc>
                <a:spcPct val="100000"/>
              </a:lnSpc>
            </a:pPr>
            <a:r>
              <a:rPr lang="en-US" sz="1400" dirty="0">
                <a:latin typeface="Bookman Old Style"/>
                <a:ea typeface="+mn-lt"/>
                <a:cs typeface="+mn-lt"/>
              </a:rPr>
              <a:t>2021 City Council approves Non-Discrimination Ordinances in regard to Employment and Public Accommodations.</a:t>
            </a:r>
          </a:p>
          <a:p>
            <a:pPr>
              <a:lnSpc>
                <a:spcPct val="100000"/>
              </a:lnSpc>
            </a:pPr>
            <a:r>
              <a:rPr lang="en-US" sz="1400" dirty="0">
                <a:latin typeface="Bookman Old Style"/>
                <a:ea typeface="+mn-lt"/>
                <a:cs typeface="+mn-lt"/>
              </a:rPr>
              <a:t>2021 </a:t>
            </a:r>
            <a:r>
              <a:rPr lang="en-US" sz="1400" dirty="0">
                <a:solidFill>
                  <a:srgbClr val="000000"/>
                </a:solidFill>
                <a:effectLst/>
                <a:latin typeface="Bookman Old Style" panose="02050604050505020204" pitchFamily="18" charset="0"/>
                <a:ea typeface="Times New Roman" panose="02020603050405020304" pitchFamily="18" charset="0"/>
                <a:cs typeface="Calibri" panose="020F0502020204030204" pitchFamily="34" charset="0"/>
              </a:rPr>
              <a:t>The Human Relations Department adds the Diversity, Equity, and Inclusion (DEI) Department </a:t>
            </a:r>
          </a:p>
          <a:p>
            <a:pPr>
              <a:lnSpc>
                <a:spcPct val="100000"/>
              </a:lnSpc>
            </a:pPr>
            <a:r>
              <a:rPr lang="en-US" sz="1400" dirty="0">
                <a:latin typeface="Bookman Old Style"/>
                <a:ea typeface="+mn-lt"/>
                <a:cs typeface="+mn-lt"/>
              </a:rPr>
              <a:t>2022 </a:t>
            </a:r>
            <a:r>
              <a:rPr lang="en-US" sz="1400" dirty="0">
                <a:solidFill>
                  <a:srgbClr val="000000"/>
                </a:solidFill>
                <a:effectLst/>
                <a:latin typeface="Bookman Old Style" panose="02050604050505020204" pitchFamily="18" charset="0"/>
                <a:ea typeface="Times New Roman" panose="02020603050405020304" pitchFamily="18" charset="0"/>
                <a:cs typeface="Times New Roman" panose="02020603050405020304" pitchFamily="18" charset="0"/>
              </a:rPr>
              <a:t>The Human Relations/DEI Department starts enforcing Employment Discrimination and Public Accommodation Discrimination Claims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600" dirty="0">
              <a:latin typeface="Bookman Old Style"/>
              <a:ea typeface="+mn-lt"/>
              <a:cs typeface="+mn-lt"/>
            </a:endParaRPr>
          </a:p>
          <a:p>
            <a:endParaRPr lang="en-US" sz="1600" dirty="0">
              <a:cs typeface="Calibri"/>
            </a:endParaRPr>
          </a:p>
        </p:txBody>
      </p:sp>
      <p:pic>
        <p:nvPicPr>
          <p:cNvPr id="10" name="Picture 10" descr="A vintage photo of a person&#10;&#10;Description generated with very high confidence">
            <a:extLst>
              <a:ext uri="{FF2B5EF4-FFF2-40B4-BE49-F238E27FC236}">
                <a16:creationId xmlns:a16="http://schemas.microsoft.com/office/drawing/2014/main" id="{3711AA7F-D95A-4A42-988E-3B959BC54E11}"/>
              </a:ext>
            </a:extLst>
          </p:cNvPr>
          <p:cNvPicPr>
            <a:picLocks noGrp="1" noChangeAspect="1"/>
          </p:cNvPicPr>
          <p:nvPr>
            <p:ph sz="half" idx="2"/>
          </p:nvPr>
        </p:nvPicPr>
        <p:blipFill rotWithShape="1">
          <a:blip r:embed="rId3"/>
          <a:srcRect l="18106" r="3" b="3"/>
          <a:stretch/>
        </p:blipFill>
        <p:spPr>
          <a:xfrm>
            <a:off x="5410200" y="380440"/>
            <a:ext cx="2834632" cy="4727684"/>
          </a:xfrm>
          <a:prstGeom prst="rect">
            <a:avLst/>
          </a:prstGeom>
        </p:spPr>
      </p:pic>
      <p:cxnSp>
        <p:nvCxnSpPr>
          <p:cNvPr id="81" name="Straight Connector 8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C60DFE-AA8A-40FC-9193-6E2F84555D5A}"/>
              </a:ext>
            </a:extLst>
          </p:cNvPr>
          <p:cNvSpPr txBox="1"/>
          <p:nvPr/>
        </p:nvSpPr>
        <p:spPr>
          <a:xfrm>
            <a:off x="5576329" y="5350079"/>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i="1" dirty="0">
                <a:solidFill>
                  <a:schemeClr val="bg2">
                    <a:lumMod val="50000"/>
                  </a:schemeClr>
                </a:solidFill>
                <a:latin typeface="Calibri"/>
                <a:ea typeface="Verdana"/>
                <a:cs typeface="Verdana"/>
              </a:rPr>
              <a:t>Reverend K.O.P. Goodwin Original Chair of the Human Relations Commission 1978</a:t>
            </a:r>
            <a:endParaRPr lang="en-US" sz="1600" i="1" dirty="0">
              <a:solidFill>
                <a:schemeClr val="bg2">
                  <a:lumMod val="50000"/>
                </a:schemeClr>
              </a:solidFill>
              <a:latin typeface="Calibri"/>
              <a:cs typeface="Calibri"/>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Shape 19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6146" name="Rectangle 2"/>
          <p:cNvSpPr>
            <a:spLocks noGrp="1" noChangeArrowheads="1"/>
          </p:cNvSpPr>
          <p:nvPr>
            <p:ph type="title"/>
          </p:nvPr>
        </p:nvSpPr>
        <p:spPr>
          <a:xfrm>
            <a:off x="630936" y="1371600"/>
            <a:ext cx="2733367" cy="2414488"/>
          </a:xfrm>
        </p:spPr>
        <p:txBody>
          <a:bodyPr anchor="t">
            <a:normAutofit/>
          </a:bodyPr>
          <a:lstStyle/>
          <a:p>
            <a:pPr eaLnBrk="1" hangingPunct="1"/>
            <a:r>
              <a:rPr lang="en-US" sz="4700" dirty="0">
                <a:solidFill>
                  <a:srgbClr val="FFFFFF"/>
                </a:solidFill>
                <a:latin typeface="Arial Black"/>
              </a:rPr>
              <a:t>Mission</a:t>
            </a:r>
          </a:p>
        </p:txBody>
      </p:sp>
      <p:sp>
        <p:nvSpPr>
          <p:cNvPr id="6147" name="Rectangle 6"/>
          <p:cNvSpPr>
            <a:spLocks noGrp="1" noChangeArrowheads="1"/>
          </p:cNvSpPr>
          <p:nvPr>
            <p:ph idx="1"/>
          </p:nvPr>
        </p:nvSpPr>
        <p:spPr>
          <a:xfrm>
            <a:off x="1524000" y="4419600"/>
            <a:ext cx="7162800" cy="5294647"/>
          </a:xfrm>
        </p:spPr>
        <p:txBody>
          <a:bodyPr vert="horz" lIns="91440" tIns="45720" rIns="91440" bIns="45720" rtlCol="0">
            <a:normAutofit/>
          </a:bodyPr>
          <a:lstStyle/>
          <a:p>
            <a:pPr marL="0" indent="0" algn="ctr">
              <a:buNone/>
            </a:pPr>
            <a:r>
              <a:rPr lang="en-US" sz="1900" dirty="0">
                <a:latin typeface="Bookman Old Style"/>
              </a:rPr>
              <a:t>The Human Relations /DEI Department educates, creates, facilitates, promotes, anticipates, studies, and recommends programs, projects, feedback, and actions for the elimination of discrimination in any and all fields of human relationships.</a:t>
            </a:r>
            <a:r>
              <a:rPr lang="en-US" sz="1900" dirty="0">
                <a:latin typeface="BankGothic Md BT"/>
              </a:rPr>
              <a:t> </a:t>
            </a:r>
            <a:endParaRPr lang="en-US" sz="1900" dirty="0">
              <a:latin typeface="BankGothic Md BT" pitchFamily="34" charset="0"/>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476250" y="640823"/>
            <a:ext cx="2563994" cy="5583148"/>
          </a:xfrm>
        </p:spPr>
        <p:txBody>
          <a:bodyPr anchor="ctr">
            <a:normAutofit/>
          </a:bodyPr>
          <a:lstStyle/>
          <a:p>
            <a:pPr eaLnBrk="1" hangingPunct="1"/>
            <a:r>
              <a:rPr lang="en-US" sz="3600" dirty="0">
                <a:latin typeface="Arial Black"/>
              </a:rPr>
              <a:t>Services</a:t>
            </a:r>
            <a:endParaRPr lang="en-US" sz="3600" dirty="0">
              <a:latin typeface="Arial Black"/>
              <a:cs typeface="Calibri Light" panose="020F0302020204030204"/>
            </a:endParaRPr>
          </a:p>
        </p:txBody>
      </p:sp>
      <p:sp>
        <p:nvSpPr>
          <p:cNvPr id="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173" name="Rectangle 3">
            <a:extLst>
              <a:ext uri="{FF2B5EF4-FFF2-40B4-BE49-F238E27FC236}">
                <a16:creationId xmlns:a16="http://schemas.microsoft.com/office/drawing/2014/main" id="{AD0E800E-E2C5-40E8-B581-917365856B2F}"/>
              </a:ext>
            </a:extLst>
          </p:cNvPr>
          <p:cNvGraphicFramePr>
            <a:graphicFrameLocks noGrp="1"/>
          </p:cNvGraphicFramePr>
          <p:nvPr>
            <p:ph idx="1"/>
            <p:extLst>
              <p:ext uri="{D42A27DB-BD31-4B8C-83A1-F6EECF244321}">
                <p14:modId xmlns:p14="http://schemas.microsoft.com/office/powerpoint/2010/main" val="1877833775"/>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7" name="Rectangle 7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a:xfrm>
            <a:off x="442170" y="856180"/>
            <a:ext cx="3959556" cy="1128068"/>
          </a:xfrm>
        </p:spPr>
        <p:txBody>
          <a:bodyPr vert="horz" lIns="91440" tIns="45720" rIns="91440" bIns="45720" rtlCol="0" anchor="ctr">
            <a:normAutofit/>
          </a:bodyPr>
          <a:lstStyle/>
          <a:p>
            <a:r>
              <a:rPr lang="en-US" sz="3500">
                <a:latin typeface="Arial Black"/>
              </a:rPr>
              <a:t>Fair Housing: Overview</a:t>
            </a:r>
          </a:p>
        </p:txBody>
      </p:sp>
      <p:grpSp>
        <p:nvGrpSpPr>
          <p:cNvPr id="8198" name="Group 7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9"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5"/>
          <p:cNvSpPr>
            <a:spLocks noGrp="1" noChangeArrowheads="1"/>
          </p:cNvSpPr>
          <p:nvPr>
            <p:ph sz="half" idx="1"/>
          </p:nvPr>
        </p:nvSpPr>
        <p:spPr>
          <a:xfrm>
            <a:off x="443039" y="2330505"/>
            <a:ext cx="4504888" cy="3979585"/>
          </a:xfrm>
        </p:spPr>
        <p:txBody>
          <a:bodyPr vert="horz" lIns="91440" tIns="45720" rIns="91440" bIns="45720" rtlCol="0" anchor="t">
            <a:normAutofit/>
          </a:bodyPr>
          <a:lstStyle/>
          <a:p>
            <a:r>
              <a:rPr lang="en-US" b="1" err="1"/>
              <a:t>Seven</a:t>
            </a:r>
            <a:r>
              <a:rPr lang="en-US" b="1"/>
              <a:t> Protected Classes </a:t>
            </a:r>
            <a:endParaRPr lang="en-US">
              <a:cs typeface="Calibri"/>
            </a:endParaRPr>
          </a:p>
          <a:p>
            <a:pPr lvl="1"/>
            <a:r>
              <a:rPr lang="en-US" sz="2800"/>
              <a:t>Race	</a:t>
            </a:r>
            <a:endParaRPr lang="en-US" sz="2800">
              <a:cs typeface="Calibri"/>
            </a:endParaRPr>
          </a:p>
          <a:p>
            <a:pPr lvl="1"/>
            <a:r>
              <a:rPr lang="en-US" sz="2800"/>
              <a:t>Color</a:t>
            </a:r>
            <a:endParaRPr lang="en-US" sz="2800">
              <a:cs typeface="Calibri"/>
            </a:endParaRPr>
          </a:p>
          <a:p>
            <a:pPr lvl="1"/>
            <a:r>
              <a:rPr lang="en-US" sz="2800"/>
              <a:t>Religion</a:t>
            </a:r>
            <a:endParaRPr lang="en-US" sz="2800">
              <a:cs typeface="Calibri"/>
            </a:endParaRPr>
          </a:p>
          <a:p>
            <a:pPr lvl="1"/>
            <a:r>
              <a:rPr lang="en-US" sz="2800"/>
              <a:t>Sex</a:t>
            </a:r>
            <a:endParaRPr lang="en-US" sz="2800">
              <a:cs typeface="Calibri"/>
            </a:endParaRPr>
          </a:p>
          <a:p>
            <a:pPr lvl="1"/>
            <a:r>
              <a:rPr lang="en-US" sz="2800"/>
              <a:t>National Origin </a:t>
            </a:r>
            <a:endParaRPr lang="en-US" sz="2800">
              <a:cs typeface="Calibri"/>
            </a:endParaRPr>
          </a:p>
          <a:p>
            <a:pPr lvl="1"/>
            <a:r>
              <a:rPr lang="en-US" sz="2800"/>
              <a:t>Familial Statu</a:t>
            </a:r>
            <a:r>
              <a:rPr lang="en-US"/>
              <a:t>s</a:t>
            </a:r>
            <a:endParaRPr lang="en-US">
              <a:cs typeface="Calibri"/>
            </a:endParaRPr>
          </a:p>
          <a:p>
            <a:pPr lvl="1"/>
            <a:r>
              <a:rPr lang="en-US" sz="2800"/>
              <a:t>Disability</a:t>
            </a:r>
            <a:endParaRPr lang="en-US" sz="2800">
              <a:cs typeface="Calibri"/>
            </a:endParaRPr>
          </a:p>
          <a:p>
            <a:endParaRPr lang="en-US" sz="1700"/>
          </a:p>
        </p:txBody>
      </p:sp>
      <p:sp>
        <p:nvSpPr>
          <p:cNvPr id="80" name="Rectangle 7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sign&#10;&#10;Description generated with high confidence">
            <a:extLst>
              <a:ext uri="{FF2B5EF4-FFF2-40B4-BE49-F238E27FC236}">
                <a16:creationId xmlns:a16="http://schemas.microsoft.com/office/drawing/2014/main" id="{5EE32165-0E80-4EB7-B286-61022FB83A06}"/>
              </a:ext>
            </a:extLst>
          </p:cNvPr>
          <p:cNvPicPr>
            <a:picLocks noChangeAspect="1"/>
          </p:cNvPicPr>
          <p:nvPr/>
        </p:nvPicPr>
        <p:blipFill>
          <a:blip r:embed="rId3"/>
          <a:stretch>
            <a:fillRect/>
          </a:stretch>
        </p:blipFill>
        <p:spPr>
          <a:xfrm>
            <a:off x="5534547" y="581892"/>
            <a:ext cx="2854114" cy="2518756"/>
          </a:xfrm>
          <a:prstGeom prst="rect">
            <a:avLst/>
          </a:prstGeom>
        </p:spPr>
      </p:pic>
      <p:sp>
        <p:nvSpPr>
          <p:cNvPr id="84" name="Rectangle 8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generated with very high confidence">
            <a:extLst>
              <a:ext uri="{FF2B5EF4-FFF2-40B4-BE49-F238E27FC236}">
                <a16:creationId xmlns:a16="http://schemas.microsoft.com/office/drawing/2014/main" id="{4CA1D2EA-BA2D-4A65-8F08-40AFCA544D4D}"/>
              </a:ext>
            </a:extLst>
          </p:cNvPr>
          <p:cNvPicPr>
            <a:picLocks noChangeAspect="1"/>
          </p:cNvPicPr>
          <p:nvPr/>
        </p:nvPicPr>
        <p:blipFill>
          <a:blip r:embed="rId4"/>
          <a:stretch>
            <a:fillRect/>
          </a:stretch>
        </p:blipFill>
        <p:spPr>
          <a:xfrm>
            <a:off x="5609245" y="3707894"/>
            <a:ext cx="2703320" cy="2518756"/>
          </a:xfrm>
          <a:prstGeom prst="rect">
            <a:avLst/>
          </a:prstGeom>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213200" y="1268590"/>
            <a:ext cx="2400300" cy="1988258"/>
          </a:xfrm>
        </p:spPr>
        <p:txBody>
          <a:bodyPr>
            <a:normAutofit/>
          </a:bodyPr>
          <a:lstStyle/>
          <a:p>
            <a:pPr eaLnBrk="1" hangingPunct="1"/>
            <a:r>
              <a:rPr lang="en-US" sz="3400">
                <a:solidFill>
                  <a:srgbClr val="FFFFFF"/>
                </a:solidFill>
              </a:rPr>
              <a:t>Steps for Fair Housing Investigation</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67" name="Content Placeholder 2"/>
          <p:cNvSpPr>
            <a:spLocks noGrp="1"/>
          </p:cNvSpPr>
          <p:nvPr>
            <p:ph idx="1"/>
          </p:nvPr>
        </p:nvSpPr>
        <p:spPr>
          <a:xfrm>
            <a:off x="3335481" y="591344"/>
            <a:ext cx="5179868" cy="5585619"/>
          </a:xfrm>
        </p:spPr>
        <p:txBody>
          <a:bodyPr vert="horz" lIns="91440" tIns="45720" rIns="91440" bIns="45720" rtlCol="0" anchor="ctr">
            <a:normAutofit/>
          </a:bodyPr>
          <a:lstStyle/>
          <a:p>
            <a:pPr marL="514350" indent="-514350" eaLnBrk="1" hangingPunct="1">
              <a:buAutoNum type="arabicPeriod"/>
            </a:pPr>
            <a:r>
              <a:rPr lang="en-US" b="1" dirty="0"/>
              <a:t>Formally Initiate Investigation </a:t>
            </a:r>
            <a:r>
              <a:rPr lang="en-US" dirty="0"/>
              <a:t>(HUD 903 Form)</a:t>
            </a:r>
            <a:endParaRPr lang="en-US" dirty="0">
              <a:cs typeface="Calibri" panose="020F0502020204030204"/>
            </a:endParaRPr>
          </a:p>
          <a:p>
            <a:pPr marL="514350" indent="-514350" eaLnBrk="1" hangingPunct="1">
              <a:buAutoNum type="arabicPeriod"/>
            </a:pPr>
            <a:r>
              <a:rPr lang="en-US" b="1" dirty="0"/>
              <a:t>Conciliation</a:t>
            </a:r>
            <a:r>
              <a:rPr lang="en-US" dirty="0"/>
              <a:t> (On-going)</a:t>
            </a:r>
            <a:endParaRPr lang="en-US" dirty="0">
              <a:cs typeface="Calibri" panose="020F0502020204030204"/>
            </a:endParaRPr>
          </a:p>
          <a:p>
            <a:pPr marL="514350" indent="-514350" eaLnBrk="1" hangingPunct="1">
              <a:buAutoNum type="arabicPeriod"/>
            </a:pPr>
            <a:r>
              <a:rPr lang="en-US" b="1" dirty="0"/>
              <a:t>Continuing Investigation </a:t>
            </a:r>
            <a:r>
              <a:rPr lang="en-US" dirty="0"/>
              <a:t>(Comparative Data/Analysis, Evidence, Witnesses, Interviews, Documentation)</a:t>
            </a:r>
            <a:endParaRPr lang="en-US" dirty="0">
              <a:cs typeface="Calibri" panose="020F0502020204030204"/>
            </a:endParaRPr>
          </a:p>
          <a:p>
            <a:pPr marL="514350" indent="-514350" eaLnBrk="1" hangingPunct="1">
              <a:buAutoNum type="arabicPeriod"/>
            </a:pPr>
            <a:r>
              <a:rPr lang="en-US" b="1" dirty="0"/>
              <a:t>Determination</a:t>
            </a:r>
            <a:r>
              <a:rPr lang="en-US" dirty="0"/>
              <a:t> (Cause or No-Cause)</a:t>
            </a:r>
            <a:endParaRPr lang="en-US" dirty="0">
              <a:cs typeface="Calibri" panose="020F0502020204030204"/>
            </a:endParaRPr>
          </a:p>
          <a:p>
            <a:pPr marL="514350" indent="-514350" eaLnBrk="1" hangingPunct="1">
              <a:buAutoNum type="arabicPeriod"/>
            </a:pPr>
            <a:r>
              <a:rPr lang="en-US" b="1" dirty="0"/>
              <a:t>Right to Legal Remedies </a:t>
            </a:r>
            <a:r>
              <a:rPr lang="en-US" dirty="0"/>
              <a:t>(Private Legal Counsel, Court)</a:t>
            </a:r>
            <a:endParaRPr lang="en-US" dirty="0">
              <a:cs typeface="Calibri"/>
            </a:endParaRPr>
          </a:p>
        </p:txBody>
      </p:sp>
      <p:pic>
        <p:nvPicPr>
          <p:cNvPr id="2" name="Picture 2" descr="A close up of a logo&#10;&#10;Description generated with very high confidence">
            <a:extLst>
              <a:ext uri="{FF2B5EF4-FFF2-40B4-BE49-F238E27FC236}">
                <a16:creationId xmlns:a16="http://schemas.microsoft.com/office/drawing/2014/main" id="{823FD152-75AA-4972-A9B3-1FB3FD3AD0C4}"/>
              </a:ext>
            </a:extLst>
          </p:cNvPr>
          <p:cNvPicPr>
            <a:picLocks noChangeAspect="1"/>
          </p:cNvPicPr>
          <p:nvPr/>
        </p:nvPicPr>
        <p:blipFill>
          <a:blip r:embed="rId3"/>
          <a:stretch>
            <a:fillRect/>
          </a:stretch>
        </p:blipFill>
        <p:spPr>
          <a:xfrm>
            <a:off x="209910" y="3006305"/>
            <a:ext cx="2613804" cy="2613804"/>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457200" y="274638"/>
            <a:ext cx="8382000" cy="1096962"/>
          </a:xfrm>
          <a:prstGeom prst="rect">
            <a:avLst/>
          </a:prstGeom>
          <a:noFill/>
          <a:ln w="9525">
            <a:noFill/>
            <a:miter lim="800000"/>
            <a:headEnd/>
            <a:tailEnd/>
          </a:ln>
        </p:spPr>
        <p:txBody>
          <a:bodyPr anchor="ctr"/>
          <a:lstStyle/>
          <a:p>
            <a:pPr algn="ctr" eaLnBrk="1" hangingPunct="1"/>
            <a:r>
              <a:rPr lang="es-ES_tradnl" sz="2800" dirty="0">
                <a:solidFill>
                  <a:srgbClr val="FFC000"/>
                </a:solidFill>
                <a:latin typeface="Arial Black" panose="020B0A04020102020204" pitchFamily="34" charset="0"/>
              </a:rPr>
              <a:t>NC General </a:t>
            </a:r>
            <a:r>
              <a:rPr lang="es-ES_tradnl" sz="2800" dirty="0" err="1">
                <a:solidFill>
                  <a:srgbClr val="FFC000"/>
                </a:solidFill>
                <a:latin typeface="Arial Black" panose="020B0A04020102020204" pitchFamily="34" charset="0"/>
              </a:rPr>
              <a:t>Statute</a:t>
            </a:r>
            <a:r>
              <a:rPr lang="es-ES_tradnl" sz="2800" dirty="0">
                <a:solidFill>
                  <a:srgbClr val="FFC000"/>
                </a:solidFill>
                <a:latin typeface="Arial Black" panose="020B0A04020102020204" pitchFamily="34" charset="0"/>
              </a:rPr>
              <a:t> </a:t>
            </a:r>
            <a:r>
              <a:rPr lang="es-ES_tradnl" sz="2800" dirty="0" err="1">
                <a:solidFill>
                  <a:srgbClr val="FFC000"/>
                </a:solidFill>
                <a:latin typeface="Arial Black" panose="020B0A04020102020204" pitchFamily="34" charset="0"/>
              </a:rPr>
              <a:t>Chapter</a:t>
            </a:r>
            <a:r>
              <a:rPr lang="es-ES_tradnl" sz="2800" dirty="0">
                <a:solidFill>
                  <a:srgbClr val="FFC000"/>
                </a:solidFill>
                <a:latin typeface="Arial Black" panose="020B0A04020102020204" pitchFamily="34" charset="0"/>
              </a:rPr>
              <a:t> 42: </a:t>
            </a:r>
            <a:br>
              <a:rPr lang="es-ES_tradnl" sz="2800" dirty="0">
                <a:solidFill>
                  <a:srgbClr val="FFC000"/>
                </a:solidFill>
                <a:latin typeface="Arial Black" panose="020B0A04020102020204" pitchFamily="34" charset="0"/>
              </a:rPr>
            </a:br>
            <a:r>
              <a:rPr lang="es-ES_tradnl" sz="2800" dirty="0" err="1">
                <a:solidFill>
                  <a:srgbClr val="FFC000"/>
                </a:solidFill>
                <a:latin typeface="Arial Black" panose="020B0A04020102020204" pitchFamily="34" charset="0"/>
              </a:rPr>
              <a:t>Governance</a:t>
            </a:r>
            <a:r>
              <a:rPr lang="es-ES_tradnl" sz="2800" dirty="0">
                <a:solidFill>
                  <a:srgbClr val="FFC000"/>
                </a:solidFill>
                <a:latin typeface="Arial Black" panose="020B0A04020102020204" pitchFamily="34" charset="0"/>
              </a:rPr>
              <a:t> for </a:t>
            </a:r>
            <a:r>
              <a:rPr lang="es-ES_tradnl" sz="2800" dirty="0" err="1">
                <a:solidFill>
                  <a:srgbClr val="FFC000"/>
                </a:solidFill>
                <a:latin typeface="Arial Black" panose="020B0A04020102020204" pitchFamily="34" charset="0"/>
              </a:rPr>
              <a:t>Landlord</a:t>
            </a:r>
            <a:r>
              <a:rPr lang="es-ES_tradnl" sz="2800" dirty="0">
                <a:solidFill>
                  <a:srgbClr val="FFC000"/>
                </a:solidFill>
                <a:latin typeface="Arial Black" panose="020B0A04020102020204" pitchFamily="34" charset="0"/>
              </a:rPr>
              <a:t>/</a:t>
            </a:r>
            <a:r>
              <a:rPr lang="es-ES_tradnl" sz="2800" dirty="0" err="1">
                <a:solidFill>
                  <a:srgbClr val="FFC000"/>
                </a:solidFill>
                <a:latin typeface="Arial Black" panose="020B0A04020102020204" pitchFamily="34" charset="0"/>
              </a:rPr>
              <a:t>Tenant</a:t>
            </a:r>
            <a:r>
              <a:rPr lang="es-ES_tradnl" sz="2800" dirty="0">
                <a:solidFill>
                  <a:srgbClr val="FFC000"/>
                </a:solidFill>
                <a:latin typeface="Arial Black" panose="020B0A04020102020204" pitchFamily="34" charset="0"/>
              </a:rPr>
              <a:t> </a:t>
            </a:r>
            <a:r>
              <a:rPr lang="es-ES_tradnl" sz="2800" dirty="0" err="1">
                <a:solidFill>
                  <a:srgbClr val="FFC000"/>
                </a:solidFill>
                <a:latin typeface="Arial Black" panose="020B0A04020102020204" pitchFamily="34" charset="0"/>
              </a:rPr>
              <a:t>Law</a:t>
            </a:r>
            <a:endParaRPr lang="es-ES_tradnl" sz="2800" dirty="0">
              <a:solidFill>
                <a:srgbClr val="FFC000"/>
              </a:solidFill>
              <a:latin typeface="Arial Black" panose="020B0A04020102020204" pitchFamily="34" charset="0"/>
            </a:endParaRPr>
          </a:p>
        </p:txBody>
      </p:sp>
      <p:sp>
        <p:nvSpPr>
          <p:cNvPr id="12291" name="Rectangle 8"/>
          <p:cNvSpPr>
            <a:spLocks noChangeArrowheads="1"/>
          </p:cNvSpPr>
          <p:nvPr/>
        </p:nvSpPr>
        <p:spPr bwMode="auto">
          <a:xfrm>
            <a:off x="585651" y="1844040"/>
            <a:ext cx="4038600" cy="4495800"/>
          </a:xfrm>
          <a:prstGeom prst="rect">
            <a:avLst/>
          </a:prstGeom>
          <a:noFill/>
          <a:ln w="9525">
            <a:noFill/>
            <a:miter lim="800000"/>
            <a:headEnd/>
            <a:tailEnd/>
          </a:ln>
        </p:spPr>
        <p:txBody>
          <a:bodyPr/>
          <a:lstStyle/>
          <a:p>
            <a:pPr marL="342900" indent="-342900" eaLnBrk="1" hangingPunct="1">
              <a:spcBef>
                <a:spcPct val="20000"/>
              </a:spcBef>
              <a:buClr>
                <a:schemeClr val="tx2"/>
              </a:buClr>
              <a:buSzPct val="70000"/>
              <a:buFont typeface="Wingdings" pitchFamily="2" charset="2"/>
              <a:buChar char="¡"/>
            </a:pPr>
            <a:r>
              <a:rPr lang="en-US" sz="2000" dirty="0">
                <a:latin typeface="Calibri" panose="020F0502020204030204" pitchFamily="34" charset="0"/>
                <a:cs typeface="Calibri" panose="020F0502020204030204" pitchFamily="34" charset="0"/>
              </a:rPr>
              <a:t>Your Rights as a Tenant</a:t>
            </a:r>
          </a:p>
          <a:p>
            <a:pPr marL="342900" indent="-342900" eaLnBrk="1" hangingPunct="1">
              <a:spcBef>
                <a:spcPct val="20000"/>
              </a:spcBef>
              <a:buClr>
                <a:schemeClr val="tx2"/>
              </a:buClr>
              <a:buSzPct val="70000"/>
              <a:buFont typeface="Wingdings" pitchFamily="2" charset="2"/>
              <a:buChar char="¡"/>
            </a:pPr>
            <a:r>
              <a:rPr lang="en-US" sz="2000" dirty="0">
                <a:latin typeface="Calibri" panose="020F0502020204030204" pitchFamily="34" charset="0"/>
                <a:cs typeface="Calibri" panose="020F0502020204030204" pitchFamily="34" charset="0"/>
              </a:rPr>
              <a:t>Be provided a safe and sanitary environment</a:t>
            </a:r>
          </a:p>
          <a:p>
            <a:pPr marL="342900" indent="-342900" eaLnBrk="1" hangingPunct="1">
              <a:spcBef>
                <a:spcPct val="20000"/>
              </a:spcBef>
              <a:buClr>
                <a:schemeClr val="tx2"/>
              </a:buClr>
              <a:buSzPct val="70000"/>
              <a:buFont typeface="Wingdings" pitchFamily="2" charset="2"/>
              <a:buChar char="¡"/>
            </a:pPr>
            <a:r>
              <a:rPr lang="en-US" sz="2000" dirty="0">
                <a:latin typeface="Calibri" panose="020F0502020204030204" pitchFamily="34" charset="0"/>
                <a:cs typeface="Calibri" panose="020F0502020204030204" pitchFamily="34" charset="0"/>
              </a:rPr>
              <a:t>Complain to landlord</a:t>
            </a:r>
          </a:p>
          <a:p>
            <a:pPr marL="342900" indent="-342900" eaLnBrk="1" hangingPunct="1">
              <a:spcBef>
                <a:spcPct val="20000"/>
              </a:spcBef>
              <a:buClr>
                <a:schemeClr val="tx2"/>
              </a:buClr>
              <a:buSzPct val="70000"/>
              <a:buFont typeface="Wingdings" pitchFamily="2" charset="2"/>
              <a:buChar char="¡"/>
            </a:pPr>
            <a:r>
              <a:rPr lang="en-US" sz="2000" dirty="0">
                <a:latin typeface="Calibri" panose="020F0502020204030204" pitchFamily="34" charset="0"/>
                <a:cs typeface="Calibri" panose="020F0502020204030204" pitchFamily="34" charset="0"/>
              </a:rPr>
              <a:t>Join with other tenants to secure your rights without fear of eviction </a:t>
            </a:r>
            <a:br>
              <a:rPr lang="en-US" sz="2000" dirty="0">
                <a:latin typeface="Calibri" panose="020F0502020204030204" pitchFamily="34" charset="0"/>
                <a:cs typeface="Calibri" panose="020F0502020204030204" pitchFamily="34" charset="0"/>
              </a:rPr>
            </a:br>
            <a:r>
              <a:rPr lang="es-ES_tradnl" sz="2000" dirty="0" err="1">
                <a:latin typeface="Calibri" panose="020F0502020204030204" pitchFamily="34" charset="0"/>
                <a:cs typeface="Calibri" panose="020F0502020204030204" pitchFamily="34" charset="0"/>
              </a:rPr>
              <a:t>or</a:t>
            </a:r>
            <a:r>
              <a:rPr lang="es-ES_tradnl" sz="2000" dirty="0">
                <a:latin typeface="Calibri" panose="020F0502020204030204" pitchFamily="34" charset="0"/>
                <a:cs typeface="Calibri" panose="020F0502020204030204" pitchFamily="34" charset="0"/>
              </a:rPr>
              <a:t> </a:t>
            </a:r>
            <a:r>
              <a:rPr lang="es-ES_tradnl" sz="2000" dirty="0" err="1">
                <a:latin typeface="Calibri" panose="020F0502020204030204" pitchFamily="34" charset="0"/>
                <a:cs typeface="Calibri" panose="020F0502020204030204" pitchFamily="34" charset="0"/>
              </a:rPr>
              <a:t>retaliation</a:t>
            </a:r>
            <a:endParaRPr lang="es-ES_tradnl" sz="2000" dirty="0">
              <a:latin typeface="Calibri" panose="020F0502020204030204" pitchFamily="34" charset="0"/>
              <a:cs typeface="Calibri" panose="020F0502020204030204" pitchFamily="34" charset="0"/>
            </a:endParaRPr>
          </a:p>
          <a:p>
            <a:pPr marL="342900" indent="-342900" eaLnBrk="1" hangingPunct="1">
              <a:spcBef>
                <a:spcPct val="20000"/>
              </a:spcBef>
              <a:buClr>
                <a:schemeClr val="tx2"/>
              </a:buClr>
              <a:buSzPct val="70000"/>
              <a:buFont typeface="Wingdings" pitchFamily="2" charset="2"/>
              <a:buChar char="¡"/>
            </a:pPr>
            <a:endParaRPr lang="es-ES_tradnl" sz="1900" dirty="0">
              <a:latin typeface="BankGothic Md BT" pitchFamily="34" charset="0"/>
            </a:endParaRPr>
          </a:p>
        </p:txBody>
      </p:sp>
      <p:sp>
        <p:nvSpPr>
          <p:cNvPr id="12292" name="Rectangle 9"/>
          <p:cNvSpPr>
            <a:spLocks noChangeArrowheads="1"/>
          </p:cNvSpPr>
          <p:nvPr/>
        </p:nvSpPr>
        <p:spPr bwMode="auto">
          <a:xfrm>
            <a:off x="4648200" y="1676400"/>
            <a:ext cx="4038600" cy="4495800"/>
          </a:xfrm>
          <a:prstGeom prst="rect">
            <a:avLst/>
          </a:prstGeom>
          <a:noFill/>
          <a:ln w="9525">
            <a:noFill/>
            <a:miter lim="800000"/>
            <a:headEnd/>
            <a:tailEnd/>
          </a:ln>
        </p:spPr>
        <p:txBody>
          <a:bodyPr/>
          <a:lstStyle/>
          <a:p>
            <a:pPr marL="342900" indent="-342900" eaLnBrk="1" hangingPunct="1">
              <a:spcBef>
                <a:spcPct val="20000"/>
              </a:spcBef>
              <a:buClr>
                <a:schemeClr val="tx2"/>
              </a:buClr>
              <a:buSzPct val="70000"/>
              <a:buFont typeface="Wingdings" pitchFamily="2" charset="2"/>
              <a:buChar char="¡"/>
            </a:pPr>
            <a:r>
              <a:rPr lang="en-US" sz="2000" dirty="0">
                <a:latin typeface="+mn-lt"/>
              </a:rPr>
              <a:t>Your Rights as a Landlord</a:t>
            </a:r>
          </a:p>
          <a:p>
            <a:pPr marL="342900" indent="-342900" eaLnBrk="1" hangingPunct="1">
              <a:spcBef>
                <a:spcPct val="20000"/>
              </a:spcBef>
              <a:buClr>
                <a:schemeClr val="tx2"/>
              </a:buClr>
              <a:buSzPct val="70000"/>
              <a:buFont typeface="Wingdings" pitchFamily="2" charset="2"/>
              <a:buChar char="¡"/>
            </a:pPr>
            <a:r>
              <a:rPr lang="en-US" sz="2000" dirty="0">
                <a:latin typeface="+mn-lt"/>
              </a:rPr>
              <a:t>Rent to whomever you choose as long as it does not violate state or federal laws</a:t>
            </a:r>
          </a:p>
          <a:p>
            <a:pPr marL="342900" indent="-342900" eaLnBrk="1" hangingPunct="1">
              <a:spcBef>
                <a:spcPct val="20000"/>
              </a:spcBef>
              <a:buClr>
                <a:schemeClr val="tx2"/>
              </a:buClr>
              <a:buSzPct val="70000"/>
              <a:buFont typeface="Wingdings" pitchFamily="2" charset="2"/>
              <a:buChar char="¡"/>
            </a:pPr>
            <a:r>
              <a:rPr lang="en-US" sz="2000" dirty="0">
                <a:latin typeface="+mn-lt"/>
              </a:rPr>
              <a:t>Evict a tenant who violates any provision of agreement</a:t>
            </a:r>
          </a:p>
          <a:p>
            <a:pPr marL="342900" indent="-342900" eaLnBrk="1" hangingPunct="1">
              <a:spcBef>
                <a:spcPct val="20000"/>
              </a:spcBef>
              <a:buClr>
                <a:schemeClr val="tx2"/>
              </a:buClr>
              <a:buSzPct val="70000"/>
              <a:buFont typeface="Wingdings" pitchFamily="2" charset="2"/>
              <a:buChar char="¡"/>
            </a:pPr>
            <a:r>
              <a:rPr lang="en-US" sz="2000" dirty="0">
                <a:latin typeface="+mn-lt"/>
              </a:rPr>
              <a:t>Have property returned in the same condition as it was when occupancy took place</a:t>
            </a:r>
          </a:p>
          <a:p>
            <a:pPr marL="342900" indent="-342900" eaLnBrk="1" hangingPunct="1">
              <a:spcBef>
                <a:spcPct val="20000"/>
              </a:spcBef>
              <a:buClr>
                <a:schemeClr val="tx2"/>
              </a:buClr>
              <a:buSzPct val="70000"/>
              <a:buFont typeface="Wingdings" pitchFamily="2" charset="2"/>
              <a:buChar char="¡"/>
            </a:pPr>
            <a:endParaRPr lang="es-ES_tradnl" sz="2500" dirty="0"/>
          </a:p>
          <a:p>
            <a:pPr marL="342900" indent="-342900" eaLnBrk="1" hangingPunct="1">
              <a:spcBef>
                <a:spcPct val="20000"/>
              </a:spcBef>
              <a:buClr>
                <a:schemeClr val="tx2"/>
              </a:buClr>
              <a:buSzPct val="70000"/>
              <a:buFont typeface="Wingdings" pitchFamily="2" charset="2"/>
              <a:buChar char="¡"/>
            </a:pPr>
            <a:endParaRPr lang="es-ES_tradnl" sz="2500" dirty="0"/>
          </a:p>
          <a:p>
            <a:pPr marL="342900" indent="-342900" eaLnBrk="1" hangingPunct="1">
              <a:spcBef>
                <a:spcPct val="20000"/>
              </a:spcBef>
              <a:buClr>
                <a:schemeClr val="tx2"/>
              </a:buClr>
              <a:buSzPct val="70000"/>
              <a:buFont typeface="Wingdings" pitchFamily="2" charset="2"/>
              <a:buChar char="¡"/>
            </a:pPr>
            <a:endParaRPr lang="es-ES_tradnl" sz="2500" dirty="0"/>
          </a:p>
        </p:txBody>
      </p:sp>
      <p:pic>
        <p:nvPicPr>
          <p:cNvPr id="5" name="Picture 6" descr="W-S_logo3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105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365126"/>
            <a:ext cx="7981950" cy="1325563"/>
          </a:xfrm>
        </p:spPr>
        <p:txBody>
          <a:bodyPr>
            <a:normAutofit/>
          </a:bodyPr>
          <a:lstStyle/>
          <a:p>
            <a:pPr algn="ctr" eaLnBrk="1" hangingPunct="1"/>
            <a:r>
              <a:rPr lang="en-US" sz="3600" b="1" dirty="0">
                <a:solidFill>
                  <a:srgbClr val="FFC000"/>
                </a:solidFill>
                <a:latin typeface="Arial Black" panose="020B0A04020102020204" pitchFamily="34" charset="0"/>
              </a:rPr>
              <a:t>Landlord/Tenant Investigations</a:t>
            </a:r>
          </a:p>
        </p:txBody>
      </p:sp>
      <p:graphicFrame>
        <p:nvGraphicFramePr>
          <p:cNvPr id="13319" name="Content Placeholder 2">
            <a:extLst>
              <a:ext uri="{FF2B5EF4-FFF2-40B4-BE49-F238E27FC236}">
                <a16:creationId xmlns:a16="http://schemas.microsoft.com/office/drawing/2014/main" id="{5BEA6BB9-C75F-46B7-85BC-2C4A09E80531}"/>
              </a:ext>
            </a:extLst>
          </p:cNvPr>
          <p:cNvGraphicFramePr>
            <a:graphicFrameLocks noGrp="1"/>
          </p:cNvGraphicFramePr>
          <p:nvPr>
            <p:ph idx="1"/>
            <p:extLst>
              <p:ext uri="{D42A27DB-BD31-4B8C-83A1-F6EECF244321}">
                <p14:modId xmlns:p14="http://schemas.microsoft.com/office/powerpoint/2010/main" val="2776267969"/>
              </p:ext>
            </p:extLst>
          </p:nvPr>
        </p:nvGraphicFramePr>
        <p:xfrm>
          <a:off x="581025" y="1682300"/>
          <a:ext cx="7886700" cy="388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2257</Words>
  <Application>Microsoft Macintosh PowerPoint</Application>
  <PresentationFormat>On-screen Show (4:3)</PresentationFormat>
  <Paragraphs>271</Paragraphs>
  <Slides>29</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Arial Black</vt:lpstr>
      <vt:lpstr>BankGothic Md BT</vt:lpstr>
      <vt:lpstr>Bookman Old Style</vt:lpstr>
      <vt:lpstr>Calibri</vt:lpstr>
      <vt:lpstr>Calibri Light</vt:lpstr>
      <vt:lpstr>Century Schoolbook</vt:lpstr>
      <vt:lpstr>French Script MT</vt:lpstr>
      <vt:lpstr>Times New Roman</vt:lpstr>
      <vt:lpstr>Verdana</vt:lpstr>
      <vt:lpstr>Wingdings</vt:lpstr>
      <vt:lpstr>Office Theme</vt:lpstr>
      <vt:lpstr>PowerPoint Presentation</vt:lpstr>
      <vt:lpstr>Overview</vt:lpstr>
      <vt:lpstr>History</vt:lpstr>
      <vt:lpstr>Mission</vt:lpstr>
      <vt:lpstr>Services</vt:lpstr>
      <vt:lpstr>Fair Housing: Overview</vt:lpstr>
      <vt:lpstr>Steps for Fair Housing Investigation</vt:lpstr>
      <vt:lpstr>PowerPoint Presentation</vt:lpstr>
      <vt:lpstr>Landlord/Tenant Investigations</vt:lpstr>
      <vt:lpstr>Nondiscrimination Ordinances</vt:lpstr>
      <vt:lpstr>Diversity, Equity, &amp; Inclusion</vt:lpstr>
      <vt:lpstr>Diversity, Equity, &amp; Inclusion Inclusive Excellence</vt:lpstr>
      <vt:lpstr>DEI Framework …Who/What supports our work?</vt:lpstr>
      <vt:lpstr>People</vt:lpstr>
      <vt:lpstr>Paradigm</vt:lpstr>
      <vt:lpstr>Praxis</vt:lpstr>
      <vt:lpstr>Advisory Boards &amp; Commissions</vt:lpstr>
      <vt:lpstr>Human Relations Commission</vt:lpstr>
      <vt:lpstr> Human Relations Commission </vt:lpstr>
      <vt:lpstr>College Advisory Board</vt:lpstr>
      <vt:lpstr>Youth Advisory Council</vt:lpstr>
      <vt:lpstr>PowerPoint Presentation</vt:lpstr>
      <vt:lpstr>TV Programs and Newsletters</vt:lpstr>
      <vt:lpstr>Fair and Affordable Housing Summit</vt:lpstr>
      <vt:lpstr>Trust Talks</vt:lpstr>
      <vt:lpstr>Building Integrated Communities</vt:lpstr>
      <vt:lpstr>Student Human Relations Banquet</vt:lpstr>
      <vt:lpstr>International Village Food and Music Festival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Brittane Pitts</dc:creator>
  <cp:lastModifiedBy>Beauclair, Kinsey Catheryn</cp:lastModifiedBy>
  <cp:revision>7</cp:revision>
  <dcterms:created xsi:type="dcterms:W3CDTF">2021-10-05T21:23:42Z</dcterms:created>
  <dcterms:modified xsi:type="dcterms:W3CDTF">2023-05-23T13:49:11Z</dcterms:modified>
</cp:coreProperties>
</file>