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27"/>
  </p:notesMasterIdLst>
  <p:handoutMasterIdLst>
    <p:handoutMasterId r:id="rId28"/>
  </p:handoutMasterIdLst>
  <p:sldIdLst>
    <p:sldId id="515" r:id="rId2"/>
    <p:sldId id="559" r:id="rId3"/>
    <p:sldId id="582" r:id="rId4"/>
    <p:sldId id="498" r:id="rId5"/>
    <p:sldId id="569" r:id="rId6"/>
    <p:sldId id="588" r:id="rId7"/>
    <p:sldId id="571" r:id="rId8"/>
    <p:sldId id="593" r:id="rId9"/>
    <p:sldId id="586" r:id="rId10"/>
    <p:sldId id="589" r:id="rId11"/>
    <p:sldId id="590" r:id="rId12"/>
    <p:sldId id="591" r:id="rId13"/>
    <p:sldId id="508" r:id="rId14"/>
    <p:sldId id="597" r:id="rId15"/>
    <p:sldId id="592" r:id="rId16"/>
    <p:sldId id="507" r:id="rId17"/>
    <p:sldId id="595" r:id="rId18"/>
    <p:sldId id="596" r:id="rId19"/>
    <p:sldId id="511" r:id="rId20"/>
    <p:sldId id="509" r:id="rId21"/>
    <p:sldId id="581" r:id="rId22"/>
    <p:sldId id="506" r:id="rId23"/>
    <p:sldId id="598" r:id="rId24"/>
    <p:sldId id="599" r:id="rId25"/>
    <p:sldId id="570" r:id="rId2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099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8" autoAdjust="0"/>
    <p:restoredTop sz="94640" autoAdjust="0"/>
  </p:normalViewPr>
  <p:slideViewPr>
    <p:cSldViewPr>
      <p:cViewPr varScale="1">
        <p:scale>
          <a:sx n="107" d="100"/>
          <a:sy n="107" d="100"/>
        </p:scale>
        <p:origin x="1744"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86019" name="Rectangle 3"/>
          <p:cNvSpPr>
            <a:spLocks noGrp="1" noChangeArrowheads="1"/>
          </p:cNvSpPr>
          <p:nvPr>
            <p:ph type="dt" sz="quarter" idx="1"/>
          </p:nvPr>
        </p:nvSpPr>
        <p:spPr bwMode="auto">
          <a:xfrm>
            <a:off x="3970938"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fld id="{8C440C57-D6CA-461A-87B8-568EF1B6F1B6}" type="datetimeFigureOut">
              <a:rPr lang="en-US"/>
              <a:pPr>
                <a:defRPr/>
              </a:pPr>
              <a:t>5/23/23</a:t>
            </a:fld>
            <a:endParaRPr lang="en-US" dirty="0"/>
          </a:p>
        </p:txBody>
      </p:sp>
      <p:sp>
        <p:nvSpPr>
          <p:cNvPr id="86020" name="Rectangle 4"/>
          <p:cNvSpPr>
            <a:spLocks noGrp="1" noChangeArrowheads="1"/>
          </p:cNvSpPr>
          <p:nvPr>
            <p:ph type="ftr" sz="quarter" idx="2"/>
          </p:nvPr>
        </p:nvSpPr>
        <p:spPr bwMode="auto">
          <a:xfrm>
            <a:off x="0"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86021" name="Rectangle 5"/>
          <p:cNvSpPr>
            <a:spLocks noGrp="1" noChangeArrowheads="1"/>
          </p:cNvSpPr>
          <p:nvPr>
            <p:ph type="sldNum" sz="quarter" idx="3"/>
          </p:nvPr>
        </p:nvSpPr>
        <p:spPr bwMode="auto">
          <a:xfrm>
            <a:off x="3970938"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4918EE5B-BF7F-4A52-855F-0DCA5397858F}" type="slidenum">
              <a:rPr lang="en-US"/>
              <a:pPr>
                <a:defRPr/>
              </a:pPr>
              <a:t>‹#›</a:t>
            </a:fld>
            <a:endParaRPr lang="en-US" dirty="0"/>
          </a:p>
        </p:txBody>
      </p:sp>
    </p:spTree>
    <p:extLst>
      <p:ext uri="{BB962C8B-B14F-4D97-AF65-F5344CB8AC3E}">
        <p14:creationId xmlns:p14="http://schemas.microsoft.com/office/powerpoint/2010/main" val="2948685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eaLnBrk="1" hangingPunct="1">
              <a:defRPr sz="1200">
                <a:latin typeface="Arial" charset="0"/>
              </a:defRPr>
            </a:lvl1pPr>
          </a:lstStyle>
          <a:p>
            <a:pPr>
              <a:defRPr/>
            </a:pPr>
            <a:endParaRPr lang="en-US"/>
          </a:p>
        </p:txBody>
      </p:sp>
      <p:sp>
        <p:nvSpPr>
          <p:cNvPr id="56323" name="Rectangle 3"/>
          <p:cNvSpPr>
            <a:spLocks noGrp="1" noChangeArrowheads="1"/>
          </p:cNvSpPr>
          <p:nvPr>
            <p:ph type="dt" idx="1"/>
          </p:nvPr>
        </p:nvSpPr>
        <p:spPr bwMode="auto">
          <a:xfrm>
            <a:off x="3970938" y="0"/>
            <a:ext cx="3037840"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eaLnBrk="1" hangingPunct="1">
              <a:defRPr sz="1200">
                <a:latin typeface="Arial" charset="0"/>
              </a:defRPr>
            </a:lvl1pPr>
          </a:lstStyle>
          <a:p>
            <a:pPr>
              <a:defRPr/>
            </a:pPr>
            <a:fld id="{251AF649-EE80-4433-A352-D077EB39D61A}" type="datetimeFigureOut">
              <a:rPr lang="en-US"/>
              <a:pPr>
                <a:defRPr/>
              </a:pPr>
              <a:t>5/23/23</a:t>
            </a:fld>
            <a:endParaRPr lang="en-US" dirty="0"/>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5"/>
          <p:cNvSpPr>
            <a:spLocks noGrp="1" noChangeArrowheads="1"/>
          </p:cNvSpPr>
          <p:nvPr>
            <p:ph type="body" sz="quarter" idx="3"/>
          </p:nvPr>
        </p:nvSpPr>
        <p:spPr bwMode="auto">
          <a:xfrm>
            <a:off x="701040" y="4416426"/>
            <a:ext cx="5609943"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6326" name="Rectangle 6"/>
          <p:cNvSpPr>
            <a:spLocks noGrp="1" noChangeArrowheads="1"/>
          </p:cNvSpPr>
          <p:nvPr>
            <p:ph type="ftr" sz="quarter" idx="4"/>
          </p:nvPr>
        </p:nvSpPr>
        <p:spPr bwMode="auto">
          <a:xfrm>
            <a:off x="0" y="8829675"/>
            <a:ext cx="3037840"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eaLnBrk="1" hangingPunct="1">
              <a:defRPr sz="1200">
                <a:latin typeface="Arial" charset="0"/>
              </a:defRPr>
            </a:lvl1pPr>
          </a:lstStyle>
          <a:p>
            <a:pPr>
              <a:defRPr/>
            </a:pPr>
            <a:endParaRPr lang="en-US"/>
          </a:p>
        </p:txBody>
      </p:sp>
      <p:sp>
        <p:nvSpPr>
          <p:cNvPr id="56327" name="Rectangle 7"/>
          <p:cNvSpPr>
            <a:spLocks noGrp="1" noChangeArrowheads="1"/>
          </p:cNvSpPr>
          <p:nvPr>
            <p:ph type="sldNum" sz="quarter" idx="5"/>
          </p:nvPr>
        </p:nvSpPr>
        <p:spPr bwMode="auto">
          <a:xfrm>
            <a:off x="3970938" y="8829675"/>
            <a:ext cx="3037840"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eaLnBrk="1" hangingPunct="1">
              <a:defRPr sz="1200">
                <a:latin typeface="Arial" panose="020B0604020202020204" pitchFamily="34" charset="0"/>
              </a:defRPr>
            </a:lvl1pPr>
          </a:lstStyle>
          <a:p>
            <a:pPr>
              <a:defRPr/>
            </a:pPr>
            <a:fld id="{51619533-6460-4184-8255-3239ADACE388}" type="slidenum">
              <a:rPr lang="en-US"/>
              <a:pPr>
                <a:defRPr/>
              </a:pPr>
              <a:t>‹#›</a:t>
            </a:fld>
            <a:endParaRPr lang="en-US" dirty="0"/>
          </a:p>
        </p:txBody>
      </p:sp>
    </p:spTree>
    <p:extLst>
      <p:ext uri="{BB962C8B-B14F-4D97-AF65-F5344CB8AC3E}">
        <p14:creationId xmlns:p14="http://schemas.microsoft.com/office/powerpoint/2010/main" val="20862957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8B74F9-2A93-4AE8-AEF6-8930F3FE198A}" type="slidenum">
              <a:rPr lang="en-US" smtClean="0"/>
              <a:pPr>
                <a:spcBef>
                  <a:spcPct val="0"/>
                </a:spcBef>
              </a:pPr>
              <a:t>1</a:t>
            </a:fld>
            <a:endParaRPr lang="en-US"/>
          </a:p>
        </p:txBody>
      </p:sp>
      <p:sp>
        <p:nvSpPr>
          <p:cNvPr id="18435" name="Rectangle 2"/>
          <p:cNvSpPr>
            <a:spLocks noGrp="1" noRot="1" noChangeAspect="1" noChangeArrowheads="1" noTextEdit="1"/>
          </p:cNvSpPr>
          <p:nvPr>
            <p:ph type="sldImg"/>
          </p:nvPr>
        </p:nvSpPr>
        <p:spPr>
          <a:xfrm>
            <a:off x="1181100" y="696913"/>
            <a:ext cx="4648200" cy="3486150"/>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1422282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092D74-EFCC-4352-9010-F74D0DE4C91D}" type="slidenum">
              <a:rPr lang="en-US" smtClean="0"/>
              <a:pPr>
                <a:spcBef>
                  <a:spcPct val="0"/>
                </a:spcBef>
              </a:pPr>
              <a:t>2</a:t>
            </a:fld>
            <a:endParaRPr lang="en-US"/>
          </a:p>
        </p:txBody>
      </p:sp>
      <p:sp>
        <p:nvSpPr>
          <p:cNvPr id="21507" name="Rectangle 2"/>
          <p:cNvSpPr>
            <a:spLocks noGrp="1" noRot="1" noChangeAspect="1" noChangeArrowheads="1" noTextEdit="1"/>
          </p:cNvSpPr>
          <p:nvPr>
            <p:ph type="sldImg"/>
          </p:nvPr>
        </p:nvSpPr>
        <p:spPr>
          <a:xfrm>
            <a:off x="1181100" y="696913"/>
            <a:ext cx="4648200" cy="3486150"/>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anose="020B0604020202020204" pitchFamily="34" charset="0"/>
              </a:rPr>
              <a:t>Have list of people over everything?</a:t>
            </a:r>
          </a:p>
        </p:txBody>
      </p:sp>
    </p:spTree>
    <p:extLst>
      <p:ext uri="{BB962C8B-B14F-4D97-AF65-F5344CB8AC3E}">
        <p14:creationId xmlns:p14="http://schemas.microsoft.com/office/powerpoint/2010/main" val="388507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Monthly meeting to discuss updates within the department</a:t>
            </a:r>
          </a:p>
        </p:txBody>
      </p:sp>
      <p:sp>
        <p:nvSpPr>
          <p:cNvPr id="4" name="Slide Number Placeholder 3"/>
          <p:cNvSpPr>
            <a:spLocks noGrp="1"/>
          </p:cNvSpPr>
          <p:nvPr>
            <p:ph type="sldNum" sz="quarter" idx="5"/>
          </p:nvPr>
        </p:nvSpPr>
        <p:spPr/>
        <p:txBody>
          <a:bodyPr/>
          <a:lstStyle/>
          <a:p>
            <a:pPr>
              <a:defRPr/>
            </a:pPr>
            <a:fld id="{51619533-6460-4184-8255-3239ADACE388}" type="slidenum">
              <a:rPr lang="en-US" smtClean="0"/>
              <a:pPr>
                <a:defRPr/>
              </a:pPr>
              <a:t>3</a:t>
            </a:fld>
            <a:endParaRPr lang="en-US" dirty="0"/>
          </a:p>
        </p:txBody>
      </p:sp>
    </p:spTree>
    <p:extLst>
      <p:ext uri="{BB962C8B-B14F-4D97-AF65-F5344CB8AC3E}">
        <p14:creationId xmlns:p14="http://schemas.microsoft.com/office/powerpoint/2010/main" val="3535347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619533-6460-4184-8255-3239ADACE388}" type="slidenum">
              <a:rPr lang="en-US" smtClean="0"/>
              <a:pPr>
                <a:defRPr/>
              </a:pPr>
              <a:t>4</a:t>
            </a:fld>
            <a:endParaRPr lang="en-US" dirty="0"/>
          </a:p>
        </p:txBody>
      </p:sp>
    </p:spTree>
    <p:extLst>
      <p:ext uri="{BB962C8B-B14F-4D97-AF65-F5344CB8AC3E}">
        <p14:creationId xmlns:p14="http://schemas.microsoft.com/office/powerpoint/2010/main" val="2829497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the number of parks accurate? William had Hunter put the number at 79 (?) in a video the other day</a:t>
            </a:r>
          </a:p>
        </p:txBody>
      </p:sp>
      <p:sp>
        <p:nvSpPr>
          <p:cNvPr id="4" name="Slide Number Placeholder 3"/>
          <p:cNvSpPr>
            <a:spLocks noGrp="1"/>
          </p:cNvSpPr>
          <p:nvPr>
            <p:ph type="sldNum" sz="quarter" idx="5"/>
          </p:nvPr>
        </p:nvSpPr>
        <p:spPr/>
        <p:txBody>
          <a:bodyPr/>
          <a:lstStyle/>
          <a:p>
            <a:pPr>
              <a:defRPr/>
            </a:pPr>
            <a:fld id="{51619533-6460-4184-8255-3239ADACE388}" type="slidenum">
              <a:rPr lang="en-US" smtClean="0"/>
              <a:pPr>
                <a:defRPr/>
              </a:pPr>
              <a:t>5</a:t>
            </a:fld>
            <a:endParaRPr lang="en-US" dirty="0"/>
          </a:p>
        </p:txBody>
      </p:sp>
    </p:spTree>
    <p:extLst>
      <p:ext uri="{BB962C8B-B14F-4D97-AF65-F5344CB8AC3E}">
        <p14:creationId xmlns:p14="http://schemas.microsoft.com/office/powerpoint/2010/main" val="2297938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619533-6460-4184-8255-3239ADACE388}" type="slidenum">
              <a:rPr lang="en-US" smtClean="0"/>
              <a:pPr>
                <a:defRPr/>
              </a:pPr>
              <a:t>11</a:t>
            </a:fld>
            <a:endParaRPr lang="en-US" dirty="0"/>
          </a:p>
        </p:txBody>
      </p:sp>
    </p:spTree>
    <p:extLst>
      <p:ext uri="{BB962C8B-B14F-4D97-AF65-F5344CB8AC3E}">
        <p14:creationId xmlns:p14="http://schemas.microsoft.com/office/powerpoint/2010/main" val="1116954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02" name="Rectangle 2"/>
          <p:cNvSpPr>
            <a:spLocks noGrp="1" noChangeArrowheads="1"/>
          </p:cNvSpPr>
          <p:nvPr>
            <p:ph type="ctrTitle" sz="quarter"/>
          </p:nvPr>
        </p:nvSpPr>
        <p:spPr>
          <a:xfrm>
            <a:off x="685800" y="1997079"/>
            <a:ext cx="7772400" cy="1431925"/>
          </a:xfrm>
        </p:spPr>
        <p:txBody>
          <a:bodyPr anchor="b" anchorCtr="1"/>
          <a:lstStyle>
            <a:lvl1pPr algn="ctr">
              <a:defRPr/>
            </a:lvl1pPr>
          </a:lstStyle>
          <a:p>
            <a:r>
              <a:rPr lang="en-US"/>
              <a:t>Click to edit Master title style</a:t>
            </a:r>
          </a:p>
        </p:txBody>
      </p:sp>
      <p:sp>
        <p:nvSpPr>
          <p:cNvPr id="7680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B059A98D-5382-40EC-A702-E6D1E2EA9528}" type="slidenum">
              <a:rPr lang="en-US"/>
              <a:pPr>
                <a:defRPr/>
              </a:pPr>
              <a:t>‹#›</a:t>
            </a:fld>
            <a:endParaRPr lang="en-US" dirty="0"/>
          </a:p>
        </p:txBody>
      </p:sp>
      <p:sp>
        <p:nvSpPr>
          <p:cNvPr id="7" name="Rectangle 7"/>
          <p:cNvSpPr>
            <a:spLocks noGrp="1" noChangeArrowheads="1"/>
          </p:cNvSpPr>
          <p:nvPr>
            <p:ph type="dt" sz="quarter" idx="12"/>
          </p:nvPr>
        </p:nvSpPr>
        <p:spPr/>
        <p:txBody>
          <a:bodyPr/>
          <a:lstStyle>
            <a:lvl1pPr>
              <a:defRPr/>
            </a:lvl1pPr>
          </a:lstStyle>
          <a:p>
            <a:pPr>
              <a:defRPr/>
            </a:pPr>
            <a:fld id="{63FFAC93-E633-4DE1-BD93-1BC13B7B5C52}" type="datetimeFigureOut">
              <a:rPr lang="en-US"/>
              <a:pPr>
                <a:defRPr/>
              </a:pPr>
              <a:t>5/23/23</a:t>
            </a:fld>
            <a:endParaRPr lang="en-US" dirty="0"/>
          </a:p>
        </p:txBody>
      </p:sp>
    </p:spTree>
    <p:extLst>
      <p:ext uri="{BB962C8B-B14F-4D97-AF65-F5344CB8AC3E}">
        <p14:creationId xmlns:p14="http://schemas.microsoft.com/office/powerpoint/2010/main" val="205142208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A12D1FE3-AB90-4D3B-A564-2FCB9BAE677D}" type="datetimeFigureOut">
              <a:rPr lang="en-US"/>
              <a:pPr>
                <a:defRPr/>
              </a:pPr>
              <a:t>5/23/23</a:t>
            </a:fld>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1FC7FD9-16B8-466F-9462-0028F848C63E}" type="slidenum">
              <a:rPr lang="en-US"/>
              <a:pPr>
                <a:defRPr/>
              </a:pPr>
              <a:t>‹#›</a:t>
            </a:fld>
            <a:endParaRPr lang="en-US" dirty="0"/>
          </a:p>
        </p:txBody>
      </p:sp>
    </p:spTree>
    <p:extLst>
      <p:ext uri="{BB962C8B-B14F-4D97-AF65-F5344CB8AC3E}">
        <p14:creationId xmlns:p14="http://schemas.microsoft.com/office/powerpoint/2010/main" val="1577687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DC360322-C508-4A17-8E24-EFEFAFDCE264}" type="datetimeFigureOut">
              <a:rPr lang="en-US"/>
              <a:pPr>
                <a:defRPr/>
              </a:pPr>
              <a:t>5/23/23</a:t>
            </a:fld>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1A3D0BC-9B9E-4DC5-A631-93B482C87520}" type="slidenum">
              <a:rPr lang="en-US"/>
              <a:pPr>
                <a:defRPr/>
              </a:pPr>
              <a:t>‹#›</a:t>
            </a:fld>
            <a:endParaRPr lang="en-US" dirty="0"/>
          </a:p>
        </p:txBody>
      </p:sp>
    </p:spTree>
    <p:extLst>
      <p:ext uri="{BB962C8B-B14F-4D97-AF65-F5344CB8AC3E}">
        <p14:creationId xmlns:p14="http://schemas.microsoft.com/office/powerpoint/2010/main" val="2965814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p>
        </p:txBody>
      </p:sp>
      <p:sp>
        <p:nvSpPr>
          <p:cNvPr id="3" name="Chart Placeholder 2"/>
          <p:cNvSpPr>
            <a:spLocks noGrp="1"/>
          </p:cNvSpPr>
          <p:nvPr>
            <p:ph type="chart" idx="1"/>
          </p:nvPr>
        </p:nvSpPr>
        <p:spPr>
          <a:xfrm>
            <a:off x="457200" y="1905000"/>
            <a:ext cx="8229600" cy="4114800"/>
          </a:xfrm>
        </p:spPr>
        <p:txBody>
          <a:bodyPr/>
          <a:lstStyle/>
          <a:p>
            <a:pPr lvl="0"/>
            <a:endParaRPr lang="en-US" noProof="0" dirty="0"/>
          </a:p>
        </p:txBody>
      </p:sp>
      <p:sp>
        <p:nvSpPr>
          <p:cNvPr id="4" name="Rectangle 4"/>
          <p:cNvSpPr>
            <a:spLocks noGrp="1" noChangeArrowheads="1"/>
          </p:cNvSpPr>
          <p:nvPr>
            <p:ph type="dt" sz="half" idx="10"/>
          </p:nvPr>
        </p:nvSpPr>
        <p:spPr/>
        <p:txBody>
          <a:bodyPr/>
          <a:lstStyle>
            <a:lvl1pPr>
              <a:defRPr/>
            </a:lvl1pPr>
          </a:lstStyle>
          <a:p>
            <a:pPr>
              <a:defRPr/>
            </a:pPr>
            <a:fld id="{236462A2-AAE6-4FF2-8EA2-C0BCF43F023F}" type="datetimeFigureOut">
              <a:rPr lang="en-US"/>
              <a:pPr>
                <a:defRPr/>
              </a:pPr>
              <a:t>5/23/23</a:t>
            </a:fld>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A25AFF9-42DC-44E8-8370-8A4C77CAEB7D}" type="slidenum">
              <a:rPr lang="en-US"/>
              <a:pPr>
                <a:defRPr/>
              </a:pPr>
              <a:t>‹#›</a:t>
            </a:fld>
            <a:endParaRPr lang="en-US" dirty="0"/>
          </a:p>
        </p:txBody>
      </p:sp>
    </p:spTree>
    <p:extLst>
      <p:ext uri="{BB962C8B-B14F-4D97-AF65-F5344CB8AC3E}">
        <p14:creationId xmlns:p14="http://schemas.microsoft.com/office/powerpoint/2010/main" val="292400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fld id="{5675D75D-DAF9-459F-8E09-06527267DB64}" type="datetimeFigureOut">
              <a:rPr lang="en-US"/>
              <a:pPr>
                <a:defRPr/>
              </a:pPr>
              <a:t>5/23/23</a:t>
            </a:fld>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0276871-6D7B-4076-9F02-F5C68C163FEA}" type="slidenum">
              <a:rPr lang="en-US"/>
              <a:pPr>
                <a:defRPr/>
              </a:pPr>
              <a:t>‹#›</a:t>
            </a:fld>
            <a:endParaRPr lang="en-US" dirty="0"/>
          </a:p>
        </p:txBody>
      </p:sp>
    </p:spTree>
    <p:extLst>
      <p:ext uri="{BB962C8B-B14F-4D97-AF65-F5344CB8AC3E}">
        <p14:creationId xmlns:p14="http://schemas.microsoft.com/office/powerpoint/2010/main" val="312816300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4"/>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EC5187-051D-4738-A0AF-A2D1C32A7BBA}" type="slidenum">
              <a:rPr lang="en-US"/>
              <a:pPr>
                <a:defRPr/>
              </a:pPr>
              <a:t>‹#›</a:t>
            </a:fld>
            <a:endParaRPr lang="en-US"/>
          </a:p>
        </p:txBody>
      </p:sp>
    </p:spTree>
    <p:extLst>
      <p:ext uri="{BB962C8B-B14F-4D97-AF65-F5344CB8AC3E}">
        <p14:creationId xmlns:p14="http://schemas.microsoft.com/office/powerpoint/2010/main" val="2005811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8F650349-24A4-49E5-AD55-2A7AFF3B6570}" type="datetimeFigureOut">
              <a:rPr lang="en-US"/>
              <a:pPr>
                <a:defRPr/>
              </a:pPr>
              <a:t>5/23/23</a:t>
            </a:fld>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E4378EB-49E6-43D0-893B-DFB5F9D042E9}" type="slidenum">
              <a:rPr lang="en-US"/>
              <a:pPr>
                <a:defRPr/>
              </a:pPr>
              <a:t>‹#›</a:t>
            </a:fld>
            <a:endParaRPr lang="en-US" dirty="0"/>
          </a:p>
        </p:txBody>
      </p:sp>
    </p:spTree>
    <p:extLst>
      <p:ext uri="{BB962C8B-B14F-4D97-AF65-F5344CB8AC3E}">
        <p14:creationId xmlns:p14="http://schemas.microsoft.com/office/powerpoint/2010/main" val="25473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7505E4E2-2FCB-472B-8835-ABB18C09D0E4}" type="datetimeFigureOut">
              <a:rPr lang="en-US"/>
              <a:pPr>
                <a:defRPr/>
              </a:pPr>
              <a:t>5/23/23</a:t>
            </a:fld>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E5F46BF-D32C-4980-8F90-67660CE1FDAF}" type="slidenum">
              <a:rPr lang="en-US"/>
              <a:pPr>
                <a:defRPr/>
              </a:pPr>
              <a:t>‹#›</a:t>
            </a:fld>
            <a:endParaRPr lang="en-US" dirty="0"/>
          </a:p>
        </p:txBody>
      </p:sp>
    </p:spTree>
    <p:extLst>
      <p:ext uri="{BB962C8B-B14F-4D97-AF65-F5344CB8AC3E}">
        <p14:creationId xmlns:p14="http://schemas.microsoft.com/office/powerpoint/2010/main" val="1003679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fld id="{EB0D4654-CFE6-4DFF-B551-16C810ABB46D}" type="datetimeFigureOut">
              <a:rPr lang="en-US"/>
              <a:pPr>
                <a:defRPr/>
              </a:pPr>
              <a:t>5/23/23</a:t>
            </a:fld>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C34F4B9-C2C8-4A25-ADFF-E6C1B10BC8FC}" type="slidenum">
              <a:rPr lang="en-US"/>
              <a:pPr>
                <a:defRPr/>
              </a:pPr>
              <a:t>‹#›</a:t>
            </a:fld>
            <a:endParaRPr lang="en-US" dirty="0"/>
          </a:p>
        </p:txBody>
      </p:sp>
    </p:spTree>
    <p:extLst>
      <p:ext uri="{BB962C8B-B14F-4D97-AF65-F5344CB8AC3E}">
        <p14:creationId xmlns:p14="http://schemas.microsoft.com/office/powerpoint/2010/main" val="1932983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fld id="{707E95BA-93DB-4091-B054-4675AD0DC3B8}" type="datetimeFigureOut">
              <a:rPr lang="en-US"/>
              <a:pPr>
                <a:defRPr/>
              </a:pPr>
              <a:t>5/23/23</a:t>
            </a:fld>
            <a:endParaRPr lang="en-US" dirty="0"/>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B85D627-8FF2-4C65-97D4-AF166D2821F4}" type="slidenum">
              <a:rPr lang="en-US"/>
              <a:pPr>
                <a:defRPr/>
              </a:pPr>
              <a:t>‹#›</a:t>
            </a:fld>
            <a:endParaRPr lang="en-US" dirty="0"/>
          </a:p>
        </p:txBody>
      </p:sp>
    </p:spTree>
    <p:extLst>
      <p:ext uri="{BB962C8B-B14F-4D97-AF65-F5344CB8AC3E}">
        <p14:creationId xmlns:p14="http://schemas.microsoft.com/office/powerpoint/2010/main" val="4237192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fld id="{EBE638A5-0CC9-4725-B5AC-BF5BF65BA925}" type="datetimeFigureOut">
              <a:rPr lang="en-US"/>
              <a:pPr>
                <a:defRPr/>
              </a:pPr>
              <a:t>5/23/23</a:t>
            </a:fld>
            <a:endParaRPr lang="en-US" dirty="0"/>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3EF32132-26B3-4803-997D-CC4B5BA51D32}" type="slidenum">
              <a:rPr lang="en-US"/>
              <a:pPr>
                <a:defRPr/>
              </a:pPr>
              <a:t>‹#›</a:t>
            </a:fld>
            <a:endParaRPr lang="en-US" dirty="0"/>
          </a:p>
        </p:txBody>
      </p:sp>
    </p:spTree>
    <p:extLst>
      <p:ext uri="{BB962C8B-B14F-4D97-AF65-F5344CB8AC3E}">
        <p14:creationId xmlns:p14="http://schemas.microsoft.com/office/powerpoint/2010/main" val="4140263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3E97C2CA-6EE4-45C3-9B86-D00F0B098DE9}" type="datetimeFigureOut">
              <a:rPr lang="en-US"/>
              <a:pPr>
                <a:defRPr/>
              </a:pPr>
              <a:t>5/23/23</a:t>
            </a:fld>
            <a:endParaRPr lang="en-US" dirty="0"/>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764F7F50-5B11-40AC-872A-D50DCAF96528}" type="slidenum">
              <a:rPr lang="en-US"/>
              <a:pPr>
                <a:defRPr/>
              </a:pPr>
              <a:t>‹#›</a:t>
            </a:fld>
            <a:endParaRPr lang="en-US" dirty="0"/>
          </a:p>
        </p:txBody>
      </p:sp>
    </p:spTree>
    <p:extLst>
      <p:ext uri="{BB962C8B-B14F-4D97-AF65-F5344CB8AC3E}">
        <p14:creationId xmlns:p14="http://schemas.microsoft.com/office/powerpoint/2010/main" val="1874705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D589CDE3-D1D1-4B67-949E-CFAF414B38E8}" type="datetimeFigureOut">
              <a:rPr lang="en-US"/>
              <a:pPr>
                <a:defRPr/>
              </a:pPr>
              <a:t>5/23/23</a:t>
            </a:fld>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264B90E-9699-4E1F-9193-55BD47E04D70}" type="slidenum">
              <a:rPr lang="en-US"/>
              <a:pPr>
                <a:defRPr/>
              </a:pPr>
              <a:t>‹#›</a:t>
            </a:fld>
            <a:endParaRPr lang="en-US" dirty="0"/>
          </a:p>
        </p:txBody>
      </p:sp>
    </p:spTree>
    <p:extLst>
      <p:ext uri="{BB962C8B-B14F-4D97-AF65-F5344CB8AC3E}">
        <p14:creationId xmlns:p14="http://schemas.microsoft.com/office/powerpoint/2010/main" val="785737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A9B199DE-A857-4E5B-8F4E-8A3268563885}" type="datetimeFigureOut">
              <a:rPr lang="en-US"/>
              <a:pPr>
                <a:defRPr/>
              </a:pPr>
              <a:t>5/23/23</a:t>
            </a:fld>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A70F2D40-9956-4F70-96EB-77DAA0F701CC}" type="slidenum">
              <a:rPr lang="en-US"/>
              <a:pPr>
                <a:defRPr/>
              </a:pPr>
              <a:t>‹#›</a:t>
            </a:fld>
            <a:endParaRPr lang="en-US" dirty="0"/>
          </a:p>
        </p:txBody>
      </p:sp>
    </p:spTree>
    <p:extLst>
      <p:ext uri="{BB962C8B-B14F-4D97-AF65-F5344CB8AC3E}">
        <p14:creationId xmlns:p14="http://schemas.microsoft.com/office/powerpoint/2010/main" val="2845463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B5B5F4"/>
            </a:gs>
            <a:gs pos="39000">
              <a:srgbClr val="00CCFF"/>
            </a:gs>
            <a:gs pos="100000">
              <a:srgbClr val="00007F"/>
            </a:gs>
          </a:gsLst>
          <a:path path="rect">
            <a:fillToRect l="100000" b="100000"/>
          </a:path>
        </a:gra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5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fld id="{BF62E8EE-D20A-493A-B216-DB7C1696E3FB}" type="datetimeFigureOut">
              <a:rPr lang="en-US"/>
              <a:pPr>
                <a:defRPr/>
              </a:pPr>
              <a:t>5/23/23</a:t>
            </a:fld>
            <a:endParaRPr lang="en-US" dirty="0"/>
          </a:p>
        </p:txBody>
      </p:sp>
      <p:sp>
        <p:nvSpPr>
          <p:cNvPr id="75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75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a:defRPr/>
            </a:pPr>
            <a:fld id="{F532663C-C185-40AF-A9E5-B8DDC862CDDF}" type="slidenum">
              <a:rPr lang="en-US"/>
              <a:pPr>
                <a:defRPr/>
              </a:pPr>
              <a:t>‹#›</a:t>
            </a:fld>
            <a:endParaRPr lang="en-US" dirty="0"/>
          </a:p>
        </p:txBody>
      </p:sp>
      <p:pic>
        <p:nvPicPr>
          <p:cNvPr id="1031" name="Picture 6" descr="CWSU-logo150.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534400"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 id="2147484474" r:id="rId12"/>
    <p:sldLayoutId id="2147484475" r:id="rId13"/>
    <p:sldLayoutId id="2147484476" r:id="rId14"/>
  </p:sldLayoutIdLst>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189"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377"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566"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754"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891" indent="-342891"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32" indent="-285744"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2971" indent="-228594"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160" indent="-228594"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349" indent="-228594"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537" indent="-228594"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726" indent="-228594"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8914" indent="-228594"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103" indent="-228594"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0.jp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Layout" Target="../slideLayouts/slideLayout4.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7.tif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4.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4" name="Rectangle 6"/>
          <p:cNvSpPr>
            <a:spLocks noGrp="1" noChangeArrowheads="1"/>
          </p:cNvSpPr>
          <p:nvPr>
            <p:ph type="ctrTitle" sz="quarter"/>
          </p:nvPr>
        </p:nvSpPr>
        <p:spPr>
          <a:xfrm>
            <a:off x="266700" y="449762"/>
            <a:ext cx="8610600" cy="769441"/>
          </a:xfrm>
        </p:spPr>
        <p:txBody>
          <a:bodyPr anchorCtr="0">
            <a:spAutoFit/>
          </a:bodyPr>
          <a:lstStyle/>
          <a:p>
            <a:pPr eaLnBrk="1" hangingPunct="1">
              <a:defRPr/>
            </a:pPr>
            <a:r>
              <a:rPr lang="en-US" dirty="0"/>
              <a:t>Recreation &amp; Parks Department</a:t>
            </a:r>
          </a:p>
        </p:txBody>
      </p:sp>
      <p:sp>
        <p:nvSpPr>
          <p:cNvPr id="16387" name="Text Box 10"/>
          <p:cNvSpPr txBox="1">
            <a:spLocks noChangeArrowheads="1"/>
          </p:cNvSpPr>
          <p:nvPr/>
        </p:nvSpPr>
        <p:spPr bwMode="auto">
          <a:xfrm>
            <a:off x="1627762" y="5286168"/>
            <a:ext cx="6019800" cy="784830"/>
          </a:xfrm>
          <a:prstGeom prst="rect">
            <a:avLst/>
          </a:prstGeom>
          <a:noFill/>
          <a:ln w="9525">
            <a:noFill/>
            <a:miter lim="800000"/>
            <a:headEnd/>
            <a:tailEnd/>
          </a:ln>
        </p:spPr>
        <p:txBody>
          <a:bodyPr anchor="t">
            <a:spAutoFit/>
          </a:bodyPr>
          <a:lstStyle/>
          <a:p>
            <a:pPr algn="ctr">
              <a:spcBef>
                <a:spcPct val="50000"/>
              </a:spcBef>
              <a:defRPr/>
            </a:pPr>
            <a:r>
              <a:rPr lang="en-US" dirty="0">
                <a:effectLst>
                  <a:outerShdw blurRad="38100" dist="38100" dir="2700000" algn="tl">
                    <a:srgbClr val="000000"/>
                  </a:outerShdw>
                </a:effectLst>
                <a:latin typeface="Tahoma"/>
                <a:ea typeface="Tahoma"/>
                <a:cs typeface="Tahoma"/>
              </a:rPr>
              <a:t>William L Royston, Recreation and Parks Director</a:t>
            </a:r>
          </a:p>
          <a:p>
            <a:pPr algn="ctr">
              <a:spcBef>
                <a:spcPct val="50000"/>
              </a:spcBef>
              <a:defRPr/>
            </a:pPr>
            <a:r>
              <a:rPr lang="en-US">
                <a:effectLst>
                  <a:outerShdw blurRad="38100" dist="38100" dir="2700000" algn="tl">
                    <a:srgbClr val="000000"/>
                  </a:outerShdw>
                </a:effectLst>
                <a:ea typeface="Tahoma" panose="020B0604030504040204" pitchFamily="34" charset="0"/>
                <a:cs typeface="Tahoma" panose="020B0604030504040204" pitchFamily="34" charset="0"/>
              </a:rPr>
              <a:t>Leah Friend</a:t>
            </a:r>
            <a:r>
              <a:rPr lang="en-US" dirty="0">
                <a:effectLst>
                  <a:outerShdw blurRad="38100" dist="38100" dir="2700000" algn="tl">
                    <a:srgbClr val="000000"/>
                  </a:outerShdw>
                </a:effectLst>
                <a:ea typeface="Tahoma" panose="020B0604030504040204" pitchFamily="34" charset="0"/>
                <a:cs typeface="Tahoma" panose="020B0604030504040204" pitchFamily="34" charset="0"/>
              </a:rPr>
              <a:t>, Assistant Recreation Director</a:t>
            </a:r>
          </a:p>
        </p:txBody>
      </p:sp>
      <p:pic>
        <p:nvPicPr>
          <p:cNvPr id="1025" name="Picture 1" descr="page1image44835648">
            <a:extLst>
              <a:ext uri="{FF2B5EF4-FFF2-40B4-BE49-F238E27FC236}">
                <a16:creationId xmlns:a16="http://schemas.microsoft.com/office/drawing/2014/main" id="{7F09C2A8-AB1F-114E-9D56-AA32171D26F9}"/>
              </a:ext>
            </a:extLst>
          </p:cNvPr>
          <p:cNvPicPr>
            <a:picLocks noChangeAspect="1" noChangeArrowheads="1"/>
          </p:cNvPicPr>
          <p:nvPr/>
        </p:nvPicPr>
        <p:blipFill>
          <a:blip r:embed="rId3">
            <a:lum bright="70000" contrast="-70000"/>
            <a:alphaModFix/>
            <a:extLst>
              <a:ext uri="{BEBA8EAE-BF5A-486C-A8C5-ECC9F3942E4B}">
                <a14:imgProps xmlns:a14="http://schemas.microsoft.com/office/drawing/2010/main">
                  <a14:imgLayer>
                    <a14:imgEffect>
                      <a14:colorTemperature colorTemp="11200"/>
                    </a14:imgEffect>
                    <a14:imgEffect>
                      <a14:saturation sat="216000"/>
                    </a14:imgEffect>
                  </a14:imgLayer>
                </a14:imgProps>
              </a:ext>
              <a:ext uri="{28A0092B-C50C-407E-A947-70E740481C1C}">
                <a14:useLocalDpi xmlns:a14="http://schemas.microsoft.com/office/drawing/2010/main" val="0"/>
              </a:ext>
            </a:extLst>
          </a:blip>
          <a:srcRect/>
          <a:stretch>
            <a:fillRect/>
          </a:stretch>
        </p:blipFill>
        <p:spPr bwMode="auto">
          <a:xfrm>
            <a:off x="2743200" y="1407962"/>
            <a:ext cx="3581400" cy="3467100"/>
          </a:xfrm>
          <a:prstGeom prst="rect">
            <a:avLst/>
          </a:prstGeom>
          <a:noFill/>
          <a:ln>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DB432-38EB-8E40-BB83-E9B137613A33}"/>
              </a:ext>
            </a:extLst>
          </p:cNvPr>
          <p:cNvSpPr>
            <a:spLocks noGrp="1"/>
          </p:cNvSpPr>
          <p:nvPr>
            <p:ph type="title"/>
          </p:nvPr>
        </p:nvSpPr>
        <p:spPr>
          <a:xfrm>
            <a:off x="457200" y="292100"/>
            <a:ext cx="8229600" cy="1079500"/>
          </a:xfrm>
        </p:spPr>
        <p:txBody>
          <a:bodyPr/>
          <a:lstStyle/>
          <a:p>
            <a:pPr algn="ctr"/>
            <a:r>
              <a:rPr lang="en-US" dirty="0"/>
              <a:t>Tennis</a:t>
            </a:r>
          </a:p>
        </p:txBody>
      </p:sp>
      <p:sp>
        <p:nvSpPr>
          <p:cNvPr id="3" name="Content Placeholder 2">
            <a:extLst>
              <a:ext uri="{FF2B5EF4-FFF2-40B4-BE49-F238E27FC236}">
                <a16:creationId xmlns:a16="http://schemas.microsoft.com/office/drawing/2014/main" id="{E47A66CE-60C6-2F41-82BC-3C0E6B38BB43}"/>
              </a:ext>
            </a:extLst>
          </p:cNvPr>
          <p:cNvSpPr>
            <a:spLocks noGrp="1"/>
          </p:cNvSpPr>
          <p:nvPr>
            <p:ph sz="half" idx="1"/>
          </p:nvPr>
        </p:nvSpPr>
        <p:spPr>
          <a:xfrm>
            <a:off x="479612" y="1371600"/>
            <a:ext cx="3962400" cy="5105400"/>
          </a:xfrm>
        </p:spPr>
        <p:txBody>
          <a:bodyPr/>
          <a:lstStyle/>
          <a:p>
            <a:pPr eaLnBrk="1" hangingPunct="1">
              <a:lnSpc>
                <a:spcPct val="80000"/>
              </a:lnSpc>
            </a:pPr>
            <a:r>
              <a:rPr lang="en-US" sz="2400" dirty="0"/>
              <a:t>Joe White Tennis Center</a:t>
            </a:r>
          </a:p>
          <a:p>
            <a:pPr lvl="1" eaLnBrk="1" hangingPunct="1">
              <a:lnSpc>
                <a:spcPct val="80000"/>
              </a:lnSpc>
            </a:pPr>
            <a:r>
              <a:rPr lang="en-US" sz="1800" dirty="0"/>
              <a:t>Located within Hanes Park</a:t>
            </a:r>
          </a:p>
          <a:p>
            <a:pPr lvl="1" eaLnBrk="1" hangingPunct="1">
              <a:lnSpc>
                <a:spcPct val="80000"/>
              </a:lnSpc>
            </a:pPr>
            <a:r>
              <a:rPr lang="en-US" sz="1800" dirty="0"/>
              <a:t>Managed by Flex Tennis, LLC</a:t>
            </a:r>
          </a:p>
          <a:p>
            <a:pPr lvl="2" eaLnBrk="1" hangingPunct="1">
              <a:lnSpc>
                <a:spcPct val="80000"/>
              </a:lnSpc>
            </a:pPr>
            <a:r>
              <a:rPr lang="en-US" sz="1400" dirty="0"/>
              <a:t>Lessons</a:t>
            </a:r>
          </a:p>
          <a:p>
            <a:pPr lvl="2" eaLnBrk="1" hangingPunct="1">
              <a:lnSpc>
                <a:spcPct val="80000"/>
              </a:lnSpc>
            </a:pPr>
            <a:r>
              <a:rPr lang="en-US" sz="1400" dirty="0"/>
              <a:t>Clinics</a:t>
            </a:r>
          </a:p>
          <a:p>
            <a:pPr lvl="2" eaLnBrk="1" hangingPunct="1">
              <a:lnSpc>
                <a:spcPct val="80000"/>
              </a:lnSpc>
            </a:pPr>
            <a:r>
              <a:rPr lang="en-US" sz="1400" dirty="0"/>
              <a:t>Leagues</a:t>
            </a:r>
          </a:p>
          <a:p>
            <a:pPr lvl="2" eaLnBrk="1" hangingPunct="1">
              <a:lnSpc>
                <a:spcPct val="80000"/>
              </a:lnSpc>
            </a:pPr>
            <a:r>
              <a:rPr lang="en-US" sz="1400" dirty="0"/>
              <a:t>Tournaments</a:t>
            </a:r>
          </a:p>
          <a:p>
            <a:pPr lvl="1" eaLnBrk="1" hangingPunct="1">
              <a:lnSpc>
                <a:spcPct val="80000"/>
              </a:lnSpc>
            </a:pPr>
            <a:r>
              <a:rPr lang="en-US" sz="1800" dirty="0"/>
              <a:t> 20 lighted courts </a:t>
            </a:r>
          </a:p>
          <a:p>
            <a:pPr lvl="2" eaLnBrk="1" hangingPunct="1">
              <a:lnSpc>
                <a:spcPct val="80000"/>
              </a:lnSpc>
            </a:pPr>
            <a:r>
              <a:rPr lang="en-US" sz="1400" dirty="0"/>
              <a:t>14 clay</a:t>
            </a:r>
          </a:p>
          <a:p>
            <a:pPr lvl="2" eaLnBrk="1" hangingPunct="1">
              <a:lnSpc>
                <a:spcPct val="80000"/>
              </a:lnSpc>
            </a:pPr>
            <a:r>
              <a:rPr lang="en-US" sz="1400" dirty="0"/>
              <a:t>6 hard courts</a:t>
            </a:r>
          </a:p>
          <a:p>
            <a:pPr lvl="1" eaLnBrk="1" hangingPunct="1">
              <a:lnSpc>
                <a:spcPct val="80000"/>
              </a:lnSpc>
            </a:pPr>
            <a:r>
              <a:rPr lang="en-US" sz="1800" dirty="0"/>
              <a:t>Managed by Flex Tennis, LLC</a:t>
            </a:r>
          </a:p>
          <a:p>
            <a:r>
              <a:rPr lang="en-US" sz="2400" dirty="0"/>
              <a:t>Public Courts</a:t>
            </a:r>
          </a:p>
          <a:p>
            <a:pPr lvl="1"/>
            <a:r>
              <a:rPr lang="en-US" sz="1800" dirty="0"/>
              <a:t>109 throughout City</a:t>
            </a:r>
          </a:p>
          <a:p>
            <a:pPr lvl="2"/>
            <a:r>
              <a:rPr lang="en-US" sz="1400" dirty="0"/>
              <a:t>Parks</a:t>
            </a:r>
          </a:p>
          <a:p>
            <a:pPr lvl="2"/>
            <a:r>
              <a:rPr lang="en-US" sz="1400" dirty="0"/>
              <a:t>School</a:t>
            </a:r>
          </a:p>
          <a:p>
            <a:pPr lvl="1"/>
            <a:r>
              <a:rPr lang="en-US" sz="1800" dirty="0"/>
              <a:t>Leagues</a:t>
            </a:r>
          </a:p>
          <a:p>
            <a:pPr lvl="1"/>
            <a:r>
              <a:rPr lang="en-US" sz="1800" dirty="0"/>
              <a:t>Tournaments</a:t>
            </a:r>
          </a:p>
          <a:p>
            <a:pPr lvl="1"/>
            <a:r>
              <a:rPr lang="en-US" sz="1800" dirty="0"/>
              <a:t>Lessons</a:t>
            </a:r>
          </a:p>
          <a:p>
            <a:pPr lvl="1"/>
            <a:endParaRPr lang="en-US" dirty="0"/>
          </a:p>
          <a:p>
            <a:pPr lvl="1"/>
            <a:endParaRPr lang="en-US" dirty="0"/>
          </a:p>
        </p:txBody>
      </p:sp>
      <p:pic>
        <p:nvPicPr>
          <p:cNvPr id="5" name="Picture 1" descr="page1image44835648">
            <a:extLst>
              <a:ext uri="{FF2B5EF4-FFF2-40B4-BE49-F238E27FC236}">
                <a16:creationId xmlns:a16="http://schemas.microsoft.com/office/drawing/2014/main" id="{617F57C1-63E0-B642-97FE-639B20722362}"/>
              </a:ext>
            </a:extLst>
          </p:cNvPr>
          <p:cNvPicPr>
            <a:picLocks noChangeAspect="1" noChangeArrowheads="1"/>
          </p:cNvPicPr>
          <p:nvPr/>
        </p:nvPicPr>
        <p:blipFill>
          <a:blip r:embed="rId2" cstate="print">
            <a:lum bright="70000" contrast="-70000"/>
            <a:alphaModFix/>
            <a:extLst>
              <a:ext uri="{BEBA8EAE-BF5A-486C-A8C5-ECC9F3942E4B}">
                <a14:imgProps xmlns:a14="http://schemas.microsoft.com/office/drawing/2010/main">
                  <a14:imgLayer r:embed="rId3">
                    <a14:imgEffect>
                      <a14:colorTemperature colorTemp="11200"/>
                    </a14:imgEffect>
                    <a14:imgEffect>
                      <a14:saturation sat="216000"/>
                    </a14:imgEffect>
                  </a14:imgLayer>
                </a14:imgProps>
              </a:ext>
              <a:ext uri="{28A0092B-C50C-407E-A947-70E740481C1C}">
                <a14:useLocalDpi xmlns:a14="http://schemas.microsoft.com/office/drawing/2010/main" val="0"/>
              </a:ext>
            </a:extLst>
          </a:blip>
          <a:srcRect/>
          <a:stretch>
            <a:fillRect/>
          </a:stretch>
        </p:blipFill>
        <p:spPr bwMode="auto">
          <a:xfrm>
            <a:off x="8153400" y="5867400"/>
            <a:ext cx="769942" cy="745370"/>
          </a:xfrm>
          <a:prstGeom prst="rect">
            <a:avLst/>
          </a:prstGeom>
          <a:noFill/>
          <a:ln>
            <a:noFill/>
          </a:ln>
        </p:spPr>
      </p:pic>
      <p:pic>
        <p:nvPicPr>
          <p:cNvPr id="9" name="Picture 8">
            <a:extLst>
              <a:ext uri="{FF2B5EF4-FFF2-40B4-BE49-F238E27FC236}">
                <a16:creationId xmlns:a16="http://schemas.microsoft.com/office/drawing/2014/main" id="{32FAD2BB-A1F5-074A-B19C-4CE7158BB9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2012" y="1905000"/>
            <a:ext cx="4038600" cy="3022600"/>
          </a:xfrm>
          <a:prstGeom prst="rect">
            <a:avLst/>
          </a:prstGeom>
        </p:spPr>
      </p:pic>
    </p:spTree>
    <p:extLst>
      <p:ext uri="{BB962C8B-B14F-4D97-AF65-F5344CB8AC3E}">
        <p14:creationId xmlns:p14="http://schemas.microsoft.com/office/powerpoint/2010/main" val="197666810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F8352-8D76-F445-86FB-2148BD273987}"/>
              </a:ext>
            </a:extLst>
          </p:cNvPr>
          <p:cNvSpPr>
            <a:spLocks noGrp="1"/>
          </p:cNvSpPr>
          <p:nvPr>
            <p:ph type="title"/>
          </p:nvPr>
        </p:nvSpPr>
        <p:spPr/>
        <p:txBody>
          <a:bodyPr/>
          <a:lstStyle/>
          <a:p>
            <a:pPr algn="ctr"/>
            <a:r>
              <a:rPr lang="en-US" dirty="0"/>
              <a:t>Recreational Lakes</a:t>
            </a:r>
          </a:p>
        </p:txBody>
      </p:sp>
      <p:sp>
        <p:nvSpPr>
          <p:cNvPr id="4" name="Text Placeholder 3">
            <a:extLst>
              <a:ext uri="{FF2B5EF4-FFF2-40B4-BE49-F238E27FC236}">
                <a16:creationId xmlns:a16="http://schemas.microsoft.com/office/drawing/2014/main" id="{F6D38DA0-9DBD-1D46-B63A-86DD942E2845}"/>
              </a:ext>
            </a:extLst>
          </p:cNvPr>
          <p:cNvSpPr>
            <a:spLocks noGrp="1"/>
          </p:cNvSpPr>
          <p:nvPr>
            <p:ph type="body" sz="half" idx="2"/>
          </p:nvPr>
        </p:nvSpPr>
        <p:spPr>
          <a:xfrm>
            <a:off x="4324670" y="1845885"/>
            <a:ext cx="4729172" cy="4546600"/>
          </a:xfrm>
        </p:spPr>
        <p:txBody>
          <a:bodyPr/>
          <a:lstStyle/>
          <a:p>
            <a:r>
              <a:rPr lang="en-US" dirty="0"/>
              <a:t>Winston Lake</a:t>
            </a:r>
          </a:p>
          <a:p>
            <a:r>
              <a:rPr lang="en-US" dirty="0"/>
              <a:t>Salem Lake</a:t>
            </a:r>
          </a:p>
          <a:p>
            <a:pPr lvl="1">
              <a:lnSpc>
                <a:spcPct val="150000"/>
              </a:lnSpc>
            </a:pPr>
            <a:r>
              <a:rPr lang="en-US" sz="2000" dirty="0"/>
              <a:t>Boating</a:t>
            </a:r>
          </a:p>
          <a:p>
            <a:pPr lvl="1">
              <a:lnSpc>
                <a:spcPct val="150000"/>
              </a:lnSpc>
            </a:pPr>
            <a:r>
              <a:rPr lang="en-US" sz="2000" dirty="0"/>
              <a:t>Kayaking</a:t>
            </a:r>
          </a:p>
          <a:p>
            <a:pPr lvl="1">
              <a:lnSpc>
                <a:spcPct val="150000"/>
              </a:lnSpc>
            </a:pPr>
            <a:r>
              <a:rPr lang="en-US" sz="2000" dirty="0"/>
              <a:t>Rowing</a:t>
            </a:r>
          </a:p>
          <a:p>
            <a:pPr lvl="1">
              <a:lnSpc>
                <a:spcPct val="150000"/>
              </a:lnSpc>
            </a:pPr>
            <a:r>
              <a:rPr lang="en-US" sz="2000" dirty="0"/>
              <a:t>Fishing</a:t>
            </a:r>
          </a:p>
          <a:p>
            <a:pPr lvl="1">
              <a:lnSpc>
                <a:spcPct val="150000"/>
              </a:lnSpc>
            </a:pPr>
            <a:r>
              <a:rPr lang="en-US" sz="2000" dirty="0"/>
              <a:t>Picnicking</a:t>
            </a:r>
          </a:p>
          <a:p>
            <a:pPr lvl="1">
              <a:lnSpc>
                <a:spcPct val="150000"/>
              </a:lnSpc>
            </a:pPr>
            <a:r>
              <a:rPr lang="en-US" sz="2000" dirty="0"/>
              <a:t>Hiking</a:t>
            </a:r>
          </a:p>
        </p:txBody>
      </p:sp>
      <p:pic>
        <p:nvPicPr>
          <p:cNvPr id="6" name="Picture 1" descr="page1image44835648">
            <a:extLst>
              <a:ext uri="{FF2B5EF4-FFF2-40B4-BE49-F238E27FC236}">
                <a16:creationId xmlns:a16="http://schemas.microsoft.com/office/drawing/2014/main" id="{89C6FA99-481F-0442-A15B-285363AAFFE5}"/>
              </a:ext>
            </a:extLst>
          </p:cNvPr>
          <p:cNvPicPr>
            <a:picLocks noChangeAspect="1" noChangeArrowheads="1"/>
          </p:cNvPicPr>
          <p:nvPr/>
        </p:nvPicPr>
        <p:blipFill>
          <a:blip r:embed="rId3" cstate="print">
            <a:lum bright="70000" contrast="-70000"/>
            <a:alphaModFix/>
            <a:extLst>
              <a:ext uri="{BEBA8EAE-BF5A-486C-A8C5-ECC9F3942E4B}">
                <a14:imgProps xmlns:a14="http://schemas.microsoft.com/office/drawing/2010/main">
                  <a14:imgLayer r:embed="rId4">
                    <a14:imgEffect>
                      <a14:colorTemperature colorTemp="11200"/>
                    </a14:imgEffect>
                    <a14:imgEffect>
                      <a14:saturation sat="216000"/>
                    </a14:imgEffect>
                  </a14:imgLayer>
                </a14:imgProps>
              </a:ext>
              <a:ext uri="{28A0092B-C50C-407E-A947-70E740481C1C}">
                <a14:useLocalDpi xmlns:a14="http://schemas.microsoft.com/office/drawing/2010/main" val="0"/>
              </a:ext>
            </a:extLst>
          </a:blip>
          <a:srcRect/>
          <a:stretch>
            <a:fillRect/>
          </a:stretch>
        </p:blipFill>
        <p:spPr bwMode="auto">
          <a:xfrm>
            <a:off x="8283900" y="6019800"/>
            <a:ext cx="769942" cy="745370"/>
          </a:xfrm>
          <a:prstGeom prst="rect">
            <a:avLst/>
          </a:prstGeom>
          <a:noFill/>
          <a:ln>
            <a:noFill/>
          </a:ln>
        </p:spPr>
      </p:pic>
      <p:pic>
        <p:nvPicPr>
          <p:cNvPr id="9" name="Content Placeholder 8">
            <a:extLst>
              <a:ext uri="{FF2B5EF4-FFF2-40B4-BE49-F238E27FC236}">
                <a16:creationId xmlns:a16="http://schemas.microsoft.com/office/drawing/2014/main" id="{9D6AEB7B-F028-9642-8FF1-4E5830A8748A}"/>
              </a:ext>
            </a:extLst>
          </p:cNvPr>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765193" y="1676400"/>
            <a:ext cx="3251484" cy="4343400"/>
          </a:xfrm>
        </p:spPr>
      </p:pic>
    </p:spTree>
    <p:extLst>
      <p:ext uri="{BB962C8B-B14F-4D97-AF65-F5344CB8AC3E}">
        <p14:creationId xmlns:p14="http://schemas.microsoft.com/office/powerpoint/2010/main" val="287164992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DE6D9-ADAB-4043-8F3C-151DD0B0D756}"/>
              </a:ext>
            </a:extLst>
          </p:cNvPr>
          <p:cNvSpPr>
            <a:spLocks noGrp="1"/>
          </p:cNvSpPr>
          <p:nvPr>
            <p:ph type="title"/>
          </p:nvPr>
        </p:nvSpPr>
        <p:spPr>
          <a:xfrm>
            <a:off x="457200" y="127976"/>
            <a:ext cx="8229600" cy="1384300"/>
          </a:xfrm>
        </p:spPr>
        <p:txBody>
          <a:bodyPr/>
          <a:lstStyle/>
          <a:p>
            <a:pPr algn="ctr"/>
            <a:r>
              <a:rPr lang="en-US" dirty="0"/>
              <a:t>Winston Lake</a:t>
            </a:r>
          </a:p>
        </p:txBody>
      </p:sp>
      <p:sp>
        <p:nvSpPr>
          <p:cNvPr id="3" name="Content Placeholder 2">
            <a:extLst>
              <a:ext uri="{FF2B5EF4-FFF2-40B4-BE49-F238E27FC236}">
                <a16:creationId xmlns:a16="http://schemas.microsoft.com/office/drawing/2014/main" id="{D649652C-405B-BA4F-977E-F7F5D1A0B131}"/>
              </a:ext>
            </a:extLst>
          </p:cNvPr>
          <p:cNvSpPr>
            <a:spLocks noGrp="1"/>
          </p:cNvSpPr>
          <p:nvPr>
            <p:ph sz="half" idx="1"/>
          </p:nvPr>
        </p:nvSpPr>
        <p:spPr>
          <a:xfrm>
            <a:off x="457200" y="2139462"/>
            <a:ext cx="4519246" cy="4114800"/>
          </a:xfrm>
        </p:spPr>
        <p:txBody>
          <a:bodyPr/>
          <a:lstStyle/>
          <a:p>
            <a:pPr eaLnBrk="1" hangingPunct="1">
              <a:lnSpc>
                <a:spcPct val="150000"/>
              </a:lnSpc>
              <a:buClr>
                <a:srgbClr val="FFC000"/>
              </a:buClr>
              <a:buFont typeface="Tahoma" panose="020B0604030504040204" pitchFamily="34" charset="0"/>
              <a:buChar char="•"/>
              <a:defRPr/>
            </a:pPr>
            <a:r>
              <a:rPr lang="en-US" sz="2000" dirty="0"/>
              <a:t>Located in Winston Lake Park</a:t>
            </a:r>
          </a:p>
          <a:p>
            <a:pPr marL="342265" indent="-342265" eaLnBrk="1" hangingPunct="1">
              <a:lnSpc>
                <a:spcPct val="150000"/>
              </a:lnSpc>
              <a:buClr>
                <a:srgbClr val="FFC000"/>
              </a:buClr>
              <a:buFont typeface="Tahoma" panose="020B0604030504040204" pitchFamily="34" charset="0"/>
              <a:buChar char="•"/>
              <a:defRPr/>
            </a:pPr>
            <a:r>
              <a:rPr lang="en-US" sz="2000" dirty="0"/>
              <a:t>Twenty (20) Acre Lake</a:t>
            </a:r>
            <a:endParaRPr lang="en-US" sz="2000" dirty="0">
              <a:ea typeface="Tahoma"/>
              <a:cs typeface="Tahoma"/>
            </a:endParaRPr>
          </a:p>
          <a:p>
            <a:pPr eaLnBrk="1" hangingPunct="1">
              <a:lnSpc>
                <a:spcPct val="150000"/>
              </a:lnSpc>
              <a:buClr>
                <a:srgbClr val="FFC000"/>
              </a:buClr>
              <a:buFont typeface="Tahoma" panose="020B0604030504040204" pitchFamily="34" charset="0"/>
              <a:buChar char="•"/>
              <a:defRPr/>
            </a:pPr>
            <a:r>
              <a:rPr lang="en-US" sz="2000" dirty="0"/>
              <a:t>Partner with Community Fishing Program with the North Carolina Wildlife Resources Commission</a:t>
            </a:r>
          </a:p>
          <a:p>
            <a:pPr eaLnBrk="1" hangingPunct="1">
              <a:lnSpc>
                <a:spcPct val="150000"/>
              </a:lnSpc>
              <a:buClr>
                <a:srgbClr val="FFC000"/>
              </a:buClr>
              <a:buFont typeface="Tahoma" panose="020B0604030504040204" pitchFamily="34" charset="0"/>
              <a:buChar char="•"/>
              <a:defRPr/>
            </a:pPr>
            <a:r>
              <a:rPr lang="en-US" sz="2000" dirty="0"/>
              <a:t>Periodically stocked with Catfish</a:t>
            </a:r>
          </a:p>
          <a:p>
            <a:pPr eaLnBrk="1" hangingPunct="1">
              <a:lnSpc>
                <a:spcPct val="150000"/>
              </a:lnSpc>
              <a:buClr>
                <a:srgbClr val="FFC000"/>
              </a:buClr>
              <a:buFont typeface="Tahoma" panose="020B0604030504040204" pitchFamily="34" charset="0"/>
              <a:buChar char="•"/>
              <a:defRPr/>
            </a:pPr>
            <a:r>
              <a:rPr lang="en-US" sz="2000" dirty="0"/>
              <a:t>Currently undergoing renovations</a:t>
            </a:r>
          </a:p>
          <a:p>
            <a:pPr marL="0" indent="0">
              <a:buNone/>
            </a:pPr>
            <a:endParaRPr lang="en-US" dirty="0"/>
          </a:p>
        </p:txBody>
      </p:sp>
      <p:pic>
        <p:nvPicPr>
          <p:cNvPr id="5" name="Picture 1" descr="page1image44835648">
            <a:extLst>
              <a:ext uri="{FF2B5EF4-FFF2-40B4-BE49-F238E27FC236}">
                <a16:creationId xmlns:a16="http://schemas.microsoft.com/office/drawing/2014/main" id="{E76F9F7B-D6BC-344F-80A5-92FE286BC86B}"/>
              </a:ext>
            </a:extLst>
          </p:cNvPr>
          <p:cNvPicPr>
            <a:picLocks noChangeAspect="1" noChangeArrowheads="1"/>
          </p:cNvPicPr>
          <p:nvPr/>
        </p:nvPicPr>
        <p:blipFill>
          <a:blip r:embed="rId2" cstate="print">
            <a:lum bright="70000" contrast="-70000"/>
            <a:alphaModFix/>
            <a:extLst>
              <a:ext uri="{BEBA8EAE-BF5A-486C-A8C5-ECC9F3942E4B}">
                <a14:imgProps xmlns:a14="http://schemas.microsoft.com/office/drawing/2010/main">
                  <a14:imgLayer r:embed="rId3">
                    <a14:imgEffect>
                      <a14:colorTemperature colorTemp="11200"/>
                    </a14:imgEffect>
                    <a14:imgEffect>
                      <a14:saturation sat="216000"/>
                    </a14:imgEffect>
                  </a14:imgLayer>
                </a14:imgProps>
              </a:ext>
              <a:ext uri="{28A0092B-C50C-407E-A947-70E740481C1C}">
                <a14:useLocalDpi xmlns:a14="http://schemas.microsoft.com/office/drawing/2010/main" val="0"/>
              </a:ext>
            </a:extLst>
          </a:blip>
          <a:srcRect/>
          <a:stretch>
            <a:fillRect/>
          </a:stretch>
        </p:blipFill>
        <p:spPr bwMode="auto">
          <a:xfrm>
            <a:off x="285750" y="5875715"/>
            <a:ext cx="769942" cy="745370"/>
          </a:xfrm>
          <a:prstGeom prst="rect">
            <a:avLst/>
          </a:prstGeom>
          <a:noFill/>
          <a:ln>
            <a:noFill/>
          </a:ln>
        </p:spPr>
      </p:pic>
      <p:pic>
        <p:nvPicPr>
          <p:cNvPr id="7" name="Picture 6" descr="A person sitting on a bench&#10;&#10;Description generated with very high confidence">
            <a:extLst>
              <a:ext uri="{FF2B5EF4-FFF2-40B4-BE49-F238E27FC236}">
                <a16:creationId xmlns:a16="http://schemas.microsoft.com/office/drawing/2014/main" id="{1F8B93DC-CE4B-564C-94D1-97FD7EAAD2FB}"/>
              </a:ext>
            </a:extLst>
          </p:cNvPr>
          <p:cNvPicPr>
            <a:picLocks noChangeAspect="1"/>
          </p:cNvPicPr>
          <p:nvPr/>
        </p:nvPicPr>
        <p:blipFill>
          <a:blip r:embed="rId4"/>
          <a:stretch>
            <a:fillRect/>
          </a:stretch>
        </p:blipFill>
        <p:spPr>
          <a:xfrm>
            <a:off x="4918018" y="2475048"/>
            <a:ext cx="3708400" cy="2170100"/>
          </a:xfrm>
          <a:prstGeom prst="rect">
            <a:avLst/>
          </a:prstGeom>
        </p:spPr>
      </p:pic>
    </p:spTree>
    <p:extLst>
      <p:ext uri="{BB962C8B-B14F-4D97-AF65-F5344CB8AC3E}">
        <p14:creationId xmlns:p14="http://schemas.microsoft.com/office/powerpoint/2010/main" val="223951008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algn="ctr" eaLnBrk="1" hangingPunct="1">
              <a:defRPr/>
            </a:pPr>
            <a:r>
              <a:rPr lang="en-US" dirty="0"/>
              <a:t>Salem Lake</a:t>
            </a:r>
          </a:p>
        </p:txBody>
      </p:sp>
      <p:sp>
        <p:nvSpPr>
          <p:cNvPr id="114691" name="Rectangle 3"/>
          <p:cNvSpPr>
            <a:spLocks noGrp="1" noChangeArrowheads="1"/>
          </p:cNvSpPr>
          <p:nvPr>
            <p:ph sz="half" idx="1"/>
          </p:nvPr>
        </p:nvSpPr>
        <p:spPr>
          <a:xfrm>
            <a:off x="1219200" y="1676400"/>
            <a:ext cx="4038600" cy="4114800"/>
          </a:xfrm>
        </p:spPr>
        <p:txBody>
          <a:bodyPr/>
          <a:lstStyle/>
          <a:p>
            <a:pPr eaLnBrk="1" hangingPunct="1">
              <a:defRPr/>
            </a:pPr>
            <a:r>
              <a:rPr lang="en-US" sz="2400" dirty="0"/>
              <a:t>1,465 acre park</a:t>
            </a:r>
          </a:p>
          <a:p>
            <a:pPr eaLnBrk="1" hangingPunct="1">
              <a:defRPr/>
            </a:pPr>
            <a:r>
              <a:rPr lang="en-US" sz="2400" dirty="0"/>
              <a:t>365 acre lake</a:t>
            </a:r>
          </a:p>
          <a:p>
            <a:pPr lvl="1" eaLnBrk="1" hangingPunct="1">
              <a:defRPr/>
            </a:pPr>
            <a:r>
              <a:rPr lang="en-US" sz="1800" dirty="0"/>
              <a:t>Watershed</a:t>
            </a:r>
          </a:p>
          <a:p>
            <a:pPr eaLnBrk="1" hangingPunct="1">
              <a:defRPr/>
            </a:pPr>
            <a:r>
              <a:rPr lang="en-US" sz="2400" dirty="0"/>
              <a:t>Bait Shop</a:t>
            </a:r>
          </a:p>
          <a:p>
            <a:pPr eaLnBrk="1" hangingPunct="1">
              <a:defRPr/>
            </a:pPr>
            <a:r>
              <a:rPr lang="en-US" sz="2400" dirty="0"/>
              <a:t>Marina</a:t>
            </a:r>
          </a:p>
          <a:p>
            <a:pPr marL="457189" lvl="1" indent="0" eaLnBrk="1" hangingPunct="1">
              <a:buNone/>
              <a:defRPr/>
            </a:pPr>
            <a:endParaRPr lang="en-US" sz="2000" dirty="0"/>
          </a:p>
        </p:txBody>
      </p:sp>
      <p:sp>
        <p:nvSpPr>
          <p:cNvPr id="17" name="Content Placeholder 16">
            <a:extLst>
              <a:ext uri="{FF2B5EF4-FFF2-40B4-BE49-F238E27FC236}">
                <a16:creationId xmlns:a16="http://schemas.microsoft.com/office/drawing/2014/main" id="{C3FB3026-A516-0A4A-8B38-5FDE87DDE39E}"/>
              </a:ext>
            </a:extLst>
          </p:cNvPr>
          <p:cNvSpPr>
            <a:spLocks noGrp="1"/>
          </p:cNvSpPr>
          <p:nvPr>
            <p:ph sz="half" idx="2"/>
          </p:nvPr>
        </p:nvSpPr>
        <p:spPr>
          <a:xfrm>
            <a:off x="4648200" y="1676400"/>
            <a:ext cx="4038600" cy="4114800"/>
          </a:xfrm>
        </p:spPr>
        <p:txBody>
          <a:bodyPr/>
          <a:lstStyle/>
          <a:p>
            <a:pPr eaLnBrk="1" hangingPunct="1">
              <a:defRPr/>
            </a:pPr>
            <a:r>
              <a:rPr lang="en-US" sz="2400" dirty="0"/>
              <a:t>Programs</a:t>
            </a:r>
          </a:p>
          <a:p>
            <a:pPr eaLnBrk="1" hangingPunct="1">
              <a:defRPr/>
            </a:pPr>
            <a:r>
              <a:rPr lang="en-US" sz="2400" dirty="0"/>
              <a:t>Seven (7) mile multipurpose trail</a:t>
            </a:r>
          </a:p>
          <a:p>
            <a:pPr lvl="1" eaLnBrk="1" hangingPunct="1">
              <a:defRPr/>
            </a:pPr>
            <a:r>
              <a:rPr lang="en-US" sz="1800" dirty="0"/>
              <a:t>Biking </a:t>
            </a:r>
          </a:p>
          <a:p>
            <a:pPr lvl="1" eaLnBrk="1" hangingPunct="1">
              <a:defRPr/>
            </a:pPr>
            <a:r>
              <a:rPr lang="en-US" sz="1800" dirty="0"/>
              <a:t>Running</a:t>
            </a:r>
          </a:p>
          <a:p>
            <a:pPr lvl="1" eaLnBrk="1" hangingPunct="1">
              <a:defRPr/>
            </a:pPr>
            <a:r>
              <a:rPr lang="en-US" sz="1800" dirty="0"/>
              <a:t>Horse Riding</a:t>
            </a:r>
          </a:p>
          <a:p>
            <a:endParaRPr lang="en-US" dirty="0"/>
          </a:p>
        </p:txBody>
      </p:sp>
      <p:pic>
        <p:nvPicPr>
          <p:cNvPr id="21" name="Picture 1" descr="page1image44835648">
            <a:extLst>
              <a:ext uri="{FF2B5EF4-FFF2-40B4-BE49-F238E27FC236}">
                <a16:creationId xmlns:a16="http://schemas.microsoft.com/office/drawing/2014/main" id="{12BA99B1-1696-FA4F-A6AE-6E75ED519F27}"/>
              </a:ext>
            </a:extLst>
          </p:cNvPr>
          <p:cNvPicPr>
            <a:picLocks noChangeAspect="1" noChangeArrowheads="1"/>
          </p:cNvPicPr>
          <p:nvPr/>
        </p:nvPicPr>
        <p:blipFill>
          <a:blip r:embed="rId2" cstate="print">
            <a:lum bright="70000" contrast="-70000"/>
            <a:alphaModFix/>
            <a:extLst>
              <a:ext uri="{BEBA8EAE-BF5A-486C-A8C5-ECC9F3942E4B}">
                <a14:imgProps xmlns:a14="http://schemas.microsoft.com/office/drawing/2010/main">
                  <a14:imgLayer r:embed="rId3">
                    <a14:imgEffect>
                      <a14:colorTemperature colorTemp="11200"/>
                    </a14:imgEffect>
                    <a14:imgEffect>
                      <a14:saturation sat="216000"/>
                    </a14:imgEffect>
                  </a14:imgLayer>
                </a14:imgProps>
              </a:ext>
              <a:ext uri="{28A0092B-C50C-407E-A947-70E740481C1C}">
                <a14:useLocalDpi xmlns:a14="http://schemas.microsoft.com/office/drawing/2010/main" val="0"/>
              </a:ext>
            </a:extLst>
          </a:blip>
          <a:srcRect/>
          <a:stretch>
            <a:fillRect/>
          </a:stretch>
        </p:blipFill>
        <p:spPr bwMode="auto">
          <a:xfrm>
            <a:off x="8176061" y="5861660"/>
            <a:ext cx="769942" cy="745370"/>
          </a:xfrm>
          <a:prstGeom prst="rect">
            <a:avLst/>
          </a:prstGeom>
          <a:noFill/>
          <a:ln>
            <a:noFill/>
          </a:ln>
        </p:spPr>
      </p:pic>
      <p:pic>
        <p:nvPicPr>
          <p:cNvPr id="2050" name="Picture 2" descr="Marina Center">
            <a:extLst>
              <a:ext uri="{FF2B5EF4-FFF2-40B4-BE49-F238E27FC236}">
                <a16:creationId xmlns:a16="http://schemas.microsoft.com/office/drawing/2014/main" id="{1E332488-884A-4903-BB95-D872AD26BE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4376737"/>
            <a:ext cx="6096000" cy="1609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B689D-3D0A-374C-B8F9-F10BDCE234D3}"/>
              </a:ext>
            </a:extLst>
          </p:cNvPr>
          <p:cNvSpPr>
            <a:spLocks noGrp="1"/>
          </p:cNvSpPr>
          <p:nvPr>
            <p:ph type="title"/>
          </p:nvPr>
        </p:nvSpPr>
        <p:spPr/>
        <p:txBody>
          <a:bodyPr/>
          <a:lstStyle/>
          <a:p>
            <a:pPr algn="ctr"/>
            <a:r>
              <a:rPr lang="en-US" dirty="0"/>
              <a:t>Recreation Centers</a:t>
            </a:r>
          </a:p>
        </p:txBody>
      </p:sp>
      <p:pic>
        <p:nvPicPr>
          <p:cNvPr id="7" name="Content Placeholder 6">
            <a:extLst>
              <a:ext uri="{FF2B5EF4-FFF2-40B4-BE49-F238E27FC236}">
                <a16:creationId xmlns:a16="http://schemas.microsoft.com/office/drawing/2014/main" id="{4C3C41EB-B74C-1948-A2DE-9076112AD52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590800"/>
            <a:ext cx="4615543" cy="2438400"/>
          </a:xfrm>
        </p:spPr>
      </p:pic>
      <p:sp>
        <p:nvSpPr>
          <p:cNvPr id="4" name="Content Placeholder 3">
            <a:extLst>
              <a:ext uri="{FF2B5EF4-FFF2-40B4-BE49-F238E27FC236}">
                <a16:creationId xmlns:a16="http://schemas.microsoft.com/office/drawing/2014/main" id="{D6923303-3301-B645-AF28-3F1BD5D9369A}"/>
              </a:ext>
            </a:extLst>
          </p:cNvPr>
          <p:cNvSpPr>
            <a:spLocks noGrp="1"/>
          </p:cNvSpPr>
          <p:nvPr>
            <p:ph sz="half" idx="2"/>
          </p:nvPr>
        </p:nvSpPr>
        <p:spPr/>
        <p:txBody>
          <a:bodyPr/>
          <a:lstStyle/>
          <a:p>
            <a:pPr marL="457188" lvl="1" indent="0" eaLnBrk="1" hangingPunct="1">
              <a:lnSpc>
                <a:spcPct val="90000"/>
              </a:lnSpc>
              <a:buNone/>
            </a:pPr>
            <a:r>
              <a:rPr lang="en-US" sz="2200" dirty="0"/>
              <a:t>Neighborhood Centers (6)</a:t>
            </a:r>
          </a:p>
          <a:p>
            <a:pPr marL="1142365" lvl="2" indent="-227965" eaLnBrk="1" hangingPunct="1">
              <a:lnSpc>
                <a:spcPct val="90000"/>
              </a:lnSpc>
            </a:pPr>
            <a:r>
              <a:rPr lang="en-US" sz="2200" dirty="0"/>
              <a:t>Smaller Facilities</a:t>
            </a:r>
            <a:endParaRPr lang="en-US" sz="2200" dirty="0">
              <a:ea typeface="Tahoma"/>
              <a:cs typeface="Tahoma"/>
            </a:endParaRPr>
          </a:p>
          <a:p>
            <a:pPr lvl="2" eaLnBrk="1" hangingPunct="1">
              <a:lnSpc>
                <a:spcPct val="90000"/>
              </a:lnSpc>
            </a:pPr>
            <a:r>
              <a:rPr lang="en-US" sz="2200" dirty="0"/>
              <a:t>Kitchens</a:t>
            </a:r>
          </a:p>
          <a:p>
            <a:pPr marL="1142365" lvl="2" indent="-227965" eaLnBrk="1" hangingPunct="1">
              <a:lnSpc>
                <a:spcPct val="90000"/>
              </a:lnSpc>
            </a:pPr>
            <a:r>
              <a:rPr lang="en-US" sz="2200" dirty="0">
                <a:ea typeface="Tahoma"/>
                <a:cs typeface="Tahoma"/>
              </a:rPr>
              <a:t>Ballrooms</a:t>
            </a:r>
          </a:p>
          <a:p>
            <a:pPr lvl="2" eaLnBrk="1" hangingPunct="1">
              <a:lnSpc>
                <a:spcPct val="90000"/>
              </a:lnSpc>
            </a:pPr>
            <a:r>
              <a:rPr lang="en-US" sz="2200" dirty="0"/>
              <a:t>Computer Labs</a:t>
            </a:r>
          </a:p>
          <a:p>
            <a:pPr marL="457188" lvl="1" indent="0" eaLnBrk="1" hangingPunct="1">
              <a:lnSpc>
                <a:spcPct val="90000"/>
              </a:lnSpc>
              <a:buNone/>
            </a:pPr>
            <a:r>
              <a:rPr lang="en-US" sz="2200" dirty="0"/>
              <a:t>Community Centers (11)</a:t>
            </a:r>
          </a:p>
          <a:p>
            <a:pPr marL="1142365" lvl="2" indent="-227965" eaLnBrk="1" hangingPunct="1">
              <a:lnSpc>
                <a:spcPct val="90000"/>
              </a:lnSpc>
            </a:pPr>
            <a:r>
              <a:rPr lang="en-US" sz="2200" dirty="0">
                <a:ea typeface="Tahoma"/>
                <a:cs typeface="Tahoma"/>
              </a:rPr>
              <a:t>Larger Facilities</a:t>
            </a:r>
          </a:p>
          <a:p>
            <a:pPr lvl="2" eaLnBrk="1" hangingPunct="1">
              <a:lnSpc>
                <a:spcPct val="90000"/>
              </a:lnSpc>
            </a:pPr>
            <a:r>
              <a:rPr lang="en-US" sz="2200" dirty="0"/>
              <a:t>Kitchens</a:t>
            </a:r>
          </a:p>
          <a:p>
            <a:pPr marL="1142365" lvl="2" indent="-227965" eaLnBrk="1" hangingPunct="1">
              <a:lnSpc>
                <a:spcPct val="90000"/>
              </a:lnSpc>
            </a:pPr>
            <a:r>
              <a:rPr lang="en-US" sz="2200" dirty="0"/>
              <a:t>Multiple Meeting Rooms</a:t>
            </a:r>
            <a:endParaRPr lang="en-US" sz="2200" dirty="0">
              <a:ea typeface="Tahoma"/>
              <a:cs typeface="Tahoma"/>
            </a:endParaRPr>
          </a:p>
          <a:p>
            <a:pPr lvl="2" eaLnBrk="1" hangingPunct="1">
              <a:lnSpc>
                <a:spcPct val="90000"/>
              </a:lnSpc>
            </a:pPr>
            <a:r>
              <a:rPr lang="en-US" sz="2200" dirty="0"/>
              <a:t>Computer Labs</a:t>
            </a:r>
          </a:p>
          <a:p>
            <a:pPr marL="1142365" lvl="2" indent="-227965" eaLnBrk="1" hangingPunct="1">
              <a:lnSpc>
                <a:spcPct val="90000"/>
              </a:lnSpc>
            </a:pPr>
            <a:r>
              <a:rPr lang="en-US" sz="2200" dirty="0"/>
              <a:t>Gymnasiums</a:t>
            </a:r>
            <a:endParaRPr lang="en-US" sz="2200" dirty="0">
              <a:ea typeface="Tahoma"/>
              <a:cs typeface="Tahoma"/>
            </a:endParaRPr>
          </a:p>
          <a:p>
            <a:pPr marL="0" indent="0">
              <a:buNone/>
            </a:pPr>
            <a:endParaRPr lang="en-US" dirty="0"/>
          </a:p>
        </p:txBody>
      </p:sp>
      <p:pic>
        <p:nvPicPr>
          <p:cNvPr id="5" name="Picture 1" descr="page1image44835648">
            <a:extLst>
              <a:ext uri="{FF2B5EF4-FFF2-40B4-BE49-F238E27FC236}">
                <a16:creationId xmlns:a16="http://schemas.microsoft.com/office/drawing/2014/main" id="{ACDDFDAE-23B6-164C-8F3E-A2129E9008BE}"/>
              </a:ext>
            </a:extLst>
          </p:cNvPr>
          <p:cNvPicPr>
            <a:picLocks noChangeAspect="1" noChangeArrowheads="1"/>
          </p:cNvPicPr>
          <p:nvPr/>
        </p:nvPicPr>
        <p:blipFill>
          <a:blip r:embed="rId3" cstate="print">
            <a:lum bright="70000" contrast="-70000"/>
            <a:alphaModFix/>
            <a:extLst>
              <a:ext uri="{BEBA8EAE-BF5A-486C-A8C5-ECC9F3942E4B}">
                <a14:imgProps xmlns:a14="http://schemas.microsoft.com/office/drawing/2010/main">
                  <a14:imgLayer r:embed="rId4">
                    <a14:imgEffect>
                      <a14:colorTemperature colorTemp="11200"/>
                    </a14:imgEffect>
                    <a14:imgEffect>
                      <a14:saturation sat="216000"/>
                    </a14:imgEffect>
                  </a14:imgLayer>
                </a14:imgProps>
              </a:ext>
              <a:ext uri="{28A0092B-C50C-407E-A947-70E740481C1C}">
                <a14:useLocalDpi xmlns:a14="http://schemas.microsoft.com/office/drawing/2010/main" val="0"/>
              </a:ext>
            </a:extLst>
          </a:blip>
          <a:srcRect/>
          <a:stretch>
            <a:fillRect/>
          </a:stretch>
        </p:blipFill>
        <p:spPr bwMode="auto">
          <a:xfrm>
            <a:off x="8153400" y="5857653"/>
            <a:ext cx="769942" cy="745370"/>
          </a:xfrm>
          <a:prstGeom prst="rect">
            <a:avLst/>
          </a:prstGeom>
          <a:noFill/>
          <a:ln>
            <a:noFill/>
          </a:ln>
        </p:spPr>
      </p:pic>
    </p:spTree>
    <p:extLst>
      <p:ext uri="{BB962C8B-B14F-4D97-AF65-F5344CB8AC3E}">
        <p14:creationId xmlns:p14="http://schemas.microsoft.com/office/powerpoint/2010/main" val="2179258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10693-2C26-C44B-92CA-3A6F1859FC82}"/>
              </a:ext>
            </a:extLst>
          </p:cNvPr>
          <p:cNvSpPr>
            <a:spLocks noGrp="1"/>
          </p:cNvSpPr>
          <p:nvPr>
            <p:ph type="title"/>
          </p:nvPr>
        </p:nvSpPr>
        <p:spPr/>
        <p:txBody>
          <a:bodyPr/>
          <a:lstStyle/>
          <a:p>
            <a:pPr algn="ctr"/>
            <a:r>
              <a:rPr lang="en-US" sz="4200" dirty="0"/>
              <a:t>Recreation Centers</a:t>
            </a:r>
            <a:br>
              <a:rPr lang="en-US" sz="4200" dirty="0"/>
            </a:br>
            <a:r>
              <a:rPr lang="en-US" sz="2400" dirty="0"/>
              <a:t>Programming</a:t>
            </a:r>
          </a:p>
        </p:txBody>
      </p:sp>
      <p:sp>
        <p:nvSpPr>
          <p:cNvPr id="3" name="Content Placeholder 2">
            <a:extLst>
              <a:ext uri="{FF2B5EF4-FFF2-40B4-BE49-F238E27FC236}">
                <a16:creationId xmlns:a16="http://schemas.microsoft.com/office/drawing/2014/main" id="{EA5DC263-FD86-374F-9FC6-71AAA48979C1}"/>
              </a:ext>
            </a:extLst>
          </p:cNvPr>
          <p:cNvSpPr>
            <a:spLocks noGrp="1"/>
          </p:cNvSpPr>
          <p:nvPr>
            <p:ph sz="half" idx="1"/>
          </p:nvPr>
        </p:nvSpPr>
        <p:spPr>
          <a:xfrm>
            <a:off x="762000" y="1905000"/>
            <a:ext cx="4038600" cy="4114800"/>
          </a:xfrm>
        </p:spPr>
        <p:txBody>
          <a:bodyPr/>
          <a:lstStyle/>
          <a:p>
            <a:r>
              <a:rPr lang="en-US" dirty="0"/>
              <a:t>Community Meetings</a:t>
            </a:r>
          </a:p>
          <a:p>
            <a:r>
              <a:rPr lang="en-US" dirty="0"/>
              <a:t>Athletics</a:t>
            </a:r>
          </a:p>
          <a:p>
            <a:r>
              <a:rPr lang="en-US" dirty="0"/>
              <a:t>After-School </a:t>
            </a:r>
          </a:p>
          <a:p>
            <a:r>
              <a:rPr lang="en-US" dirty="0"/>
              <a:t>Summer Camps</a:t>
            </a:r>
          </a:p>
          <a:p>
            <a:r>
              <a:rPr lang="en-US" dirty="0"/>
              <a:t>Special Camps</a:t>
            </a:r>
          </a:p>
          <a:p>
            <a:r>
              <a:rPr lang="en-US" dirty="0"/>
              <a:t>Support Groups</a:t>
            </a:r>
          </a:p>
          <a:p>
            <a:r>
              <a:rPr lang="en-US" dirty="0"/>
              <a:t>Leisure Activities</a:t>
            </a:r>
          </a:p>
          <a:p>
            <a:r>
              <a:rPr lang="en-US" dirty="0"/>
              <a:t>Rentals</a:t>
            </a:r>
          </a:p>
          <a:p>
            <a:pPr marL="0" indent="0">
              <a:buNone/>
            </a:pPr>
            <a:endParaRPr lang="en-US" dirty="0"/>
          </a:p>
        </p:txBody>
      </p:sp>
      <p:sp>
        <p:nvSpPr>
          <p:cNvPr id="4" name="Content Placeholder 3">
            <a:extLst>
              <a:ext uri="{FF2B5EF4-FFF2-40B4-BE49-F238E27FC236}">
                <a16:creationId xmlns:a16="http://schemas.microsoft.com/office/drawing/2014/main" id="{15506FD0-36CC-F743-B25E-9E8F5BD4254F}"/>
              </a:ext>
            </a:extLst>
          </p:cNvPr>
          <p:cNvSpPr>
            <a:spLocks noGrp="1"/>
          </p:cNvSpPr>
          <p:nvPr>
            <p:ph sz="half" idx="2"/>
          </p:nvPr>
        </p:nvSpPr>
        <p:spPr/>
        <p:txBody>
          <a:bodyPr/>
          <a:lstStyle/>
          <a:p>
            <a:r>
              <a:rPr lang="en-US" dirty="0"/>
              <a:t>Aerobics</a:t>
            </a:r>
          </a:p>
          <a:p>
            <a:r>
              <a:rPr lang="en-US" dirty="0"/>
              <a:t>Social Clubs</a:t>
            </a:r>
          </a:p>
          <a:p>
            <a:endParaRPr lang="en-US" dirty="0"/>
          </a:p>
          <a:p>
            <a:endParaRPr lang="en-US" dirty="0"/>
          </a:p>
        </p:txBody>
      </p:sp>
      <p:pic>
        <p:nvPicPr>
          <p:cNvPr id="6" name="Picture 1" descr="page1image44835648">
            <a:extLst>
              <a:ext uri="{FF2B5EF4-FFF2-40B4-BE49-F238E27FC236}">
                <a16:creationId xmlns:a16="http://schemas.microsoft.com/office/drawing/2014/main" id="{654983F2-C66E-1945-AD07-1E1EC2A19550}"/>
              </a:ext>
            </a:extLst>
          </p:cNvPr>
          <p:cNvPicPr>
            <a:picLocks noChangeAspect="1" noChangeArrowheads="1"/>
          </p:cNvPicPr>
          <p:nvPr/>
        </p:nvPicPr>
        <p:blipFill>
          <a:blip r:embed="rId2" cstate="print">
            <a:lum bright="70000" contrast="-70000"/>
            <a:alphaModFix/>
            <a:extLst>
              <a:ext uri="{BEBA8EAE-BF5A-486C-A8C5-ECC9F3942E4B}">
                <a14:imgProps xmlns:a14="http://schemas.microsoft.com/office/drawing/2010/main">
                  <a14:imgLayer r:embed="rId3">
                    <a14:imgEffect>
                      <a14:colorTemperature colorTemp="11200"/>
                    </a14:imgEffect>
                    <a14:imgEffect>
                      <a14:saturation sat="216000"/>
                    </a14:imgEffect>
                  </a14:imgLayer>
                </a14:imgProps>
              </a:ext>
              <a:ext uri="{28A0092B-C50C-407E-A947-70E740481C1C}">
                <a14:useLocalDpi xmlns:a14="http://schemas.microsoft.com/office/drawing/2010/main" val="0"/>
              </a:ext>
            </a:extLst>
          </a:blip>
          <a:srcRect/>
          <a:stretch>
            <a:fillRect/>
          </a:stretch>
        </p:blipFill>
        <p:spPr bwMode="auto">
          <a:xfrm>
            <a:off x="8069258" y="5856176"/>
            <a:ext cx="769942" cy="745370"/>
          </a:xfrm>
          <a:prstGeom prst="rect">
            <a:avLst/>
          </a:prstGeom>
          <a:noFill/>
          <a:ln>
            <a:noFill/>
          </a:ln>
        </p:spPr>
      </p:pic>
      <p:pic>
        <p:nvPicPr>
          <p:cNvPr id="7" name="Picture 6">
            <a:extLst>
              <a:ext uri="{FF2B5EF4-FFF2-40B4-BE49-F238E27FC236}">
                <a16:creationId xmlns:a16="http://schemas.microsoft.com/office/drawing/2014/main" id="{88C492AC-D86B-664B-A74F-29A9F923F9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1016" y="3113136"/>
            <a:ext cx="2578100" cy="3429000"/>
          </a:xfrm>
          <a:prstGeom prst="rect">
            <a:avLst/>
          </a:prstGeom>
        </p:spPr>
      </p:pic>
    </p:spTree>
    <p:extLst>
      <p:ext uri="{BB962C8B-B14F-4D97-AF65-F5344CB8AC3E}">
        <p14:creationId xmlns:p14="http://schemas.microsoft.com/office/powerpoint/2010/main" val="389121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274638"/>
            <a:ext cx="8229600" cy="1143000"/>
          </a:xfrm>
        </p:spPr>
        <p:txBody>
          <a:bodyPr/>
          <a:lstStyle/>
          <a:p>
            <a:pPr algn="ctr" eaLnBrk="1" hangingPunct="1">
              <a:defRPr/>
            </a:pPr>
            <a:r>
              <a:rPr lang="en-US" sz="4000" dirty="0"/>
              <a:t>Therapeutic Recreation</a:t>
            </a:r>
            <a:br>
              <a:rPr lang="en-US" sz="4000" dirty="0"/>
            </a:br>
            <a:endParaRPr lang="en-US" sz="4000" dirty="0"/>
          </a:p>
        </p:txBody>
      </p:sp>
      <p:sp>
        <p:nvSpPr>
          <p:cNvPr id="113667" name="Rectangle 3"/>
          <p:cNvSpPr>
            <a:spLocks noGrp="1" noChangeArrowheads="1"/>
          </p:cNvSpPr>
          <p:nvPr>
            <p:ph sz="half" idx="2"/>
          </p:nvPr>
        </p:nvSpPr>
        <p:spPr>
          <a:xfrm>
            <a:off x="304800" y="3340520"/>
            <a:ext cx="4724400" cy="3242842"/>
          </a:xfrm>
        </p:spPr>
        <p:txBody>
          <a:bodyPr/>
          <a:lstStyle/>
          <a:p>
            <a:pPr eaLnBrk="1" hangingPunct="1">
              <a:defRPr/>
            </a:pPr>
            <a:r>
              <a:rPr lang="en-US" dirty="0"/>
              <a:t>Programming for individuals with disabilities </a:t>
            </a:r>
          </a:p>
          <a:p>
            <a:pPr eaLnBrk="1" hangingPunct="1">
              <a:defRPr/>
            </a:pPr>
            <a:r>
              <a:rPr lang="en-US" dirty="0"/>
              <a:t>Special Olympics Forsyth County</a:t>
            </a:r>
          </a:p>
          <a:p>
            <a:pPr eaLnBrk="1" hangingPunct="1">
              <a:defRPr/>
            </a:pPr>
            <a:r>
              <a:rPr lang="en-US" dirty="0"/>
              <a:t>Camp Discovery</a:t>
            </a:r>
          </a:p>
          <a:p>
            <a:pPr marL="342265" indent="-342265" eaLnBrk="1" hangingPunct="1">
              <a:defRPr/>
            </a:pPr>
            <a:r>
              <a:rPr lang="en-US" dirty="0"/>
              <a:t>Aquabitilies</a:t>
            </a:r>
            <a:endParaRPr lang="en-US" dirty="0">
              <a:ea typeface="Tahoma"/>
              <a:cs typeface="Tahoma"/>
            </a:endParaRPr>
          </a:p>
          <a:p>
            <a:pPr eaLnBrk="1" hangingPunct="1">
              <a:defRPr/>
            </a:pPr>
            <a:r>
              <a:rPr lang="en-US" dirty="0"/>
              <a:t>Community Outreach</a:t>
            </a:r>
          </a:p>
          <a:p>
            <a:pPr eaLnBrk="1" hangingPunct="1">
              <a:defRPr/>
            </a:pPr>
            <a:endParaRPr lang="en-US" sz="2200" dirty="0"/>
          </a:p>
          <a:p>
            <a:pPr eaLnBrk="1" hangingPunct="1">
              <a:defRPr/>
            </a:pPr>
            <a:endParaRPr lang="en-US" sz="2200" dirty="0"/>
          </a:p>
          <a:p>
            <a:pPr lvl="1" eaLnBrk="1" hangingPunct="1">
              <a:buFont typeface="Tahoma" charset="0"/>
              <a:buNone/>
              <a:defRPr/>
            </a:pPr>
            <a:endParaRPr lang="en-US" dirty="0"/>
          </a:p>
        </p:txBody>
      </p:sp>
      <p:pic>
        <p:nvPicPr>
          <p:cNvPr id="7" name="Picture 1" descr="page1image44835648">
            <a:extLst>
              <a:ext uri="{FF2B5EF4-FFF2-40B4-BE49-F238E27FC236}">
                <a16:creationId xmlns:a16="http://schemas.microsoft.com/office/drawing/2014/main" id="{0C95B082-F122-574A-A5C2-9B9129AE942B}"/>
              </a:ext>
            </a:extLst>
          </p:cNvPr>
          <p:cNvPicPr>
            <a:picLocks noChangeAspect="1" noChangeArrowheads="1"/>
          </p:cNvPicPr>
          <p:nvPr/>
        </p:nvPicPr>
        <p:blipFill>
          <a:blip r:embed="rId2" cstate="print">
            <a:lum bright="70000" contrast="-70000"/>
            <a:alphaModFix/>
            <a:extLst>
              <a:ext uri="{BEBA8EAE-BF5A-486C-A8C5-ECC9F3942E4B}">
                <a14:imgProps xmlns:a14="http://schemas.microsoft.com/office/drawing/2010/main">
                  <a14:imgLayer r:embed="rId3">
                    <a14:imgEffect>
                      <a14:colorTemperature colorTemp="11200"/>
                    </a14:imgEffect>
                    <a14:imgEffect>
                      <a14:saturation sat="216000"/>
                    </a14:imgEffect>
                  </a14:imgLayer>
                </a14:imgProps>
              </a:ext>
              <a:ext uri="{28A0092B-C50C-407E-A947-70E740481C1C}">
                <a14:useLocalDpi xmlns:a14="http://schemas.microsoft.com/office/drawing/2010/main" val="0"/>
              </a:ext>
            </a:extLst>
          </a:blip>
          <a:srcRect/>
          <a:stretch>
            <a:fillRect/>
          </a:stretch>
        </p:blipFill>
        <p:spPr bwMode="auto">
          <a:xfrm>
            <a:off x="8069258" y="5856176"/>
            <a:ext cx="769942" cy="745370"/>
          </a:xfrm>
          <a:prstGeom prst="rect">
            <a:avLst/>
          </a:prstGeom>
          <a:noFill/>
          <a:ln>
            <a:noFill/>
          </a:ln>
        </p:spPr>
      </p:pic>
      <p:sp>
        <p:nvSpPr>
          <p:cNvPr id="6" name="Text Box 4">
            <a:extLst>
              <a:ext uri="{FF2B5EF4-FFF2-40B4-BE49-F238E27FC236}">
                <a16:creationId xmlns:a16="http://schemas.microsoft.com/office/drawing/2014/main" id="{89C9E950-5BFD-4214-8763-A539EA1D3483}"/>
              </a:ext>
            </a:extLst>
          </p:cNvPr>
          <p:cNvSpPr txBox="1">
            <a:spLocks noChangeArrowheads="1"/>
          </p:cNvSpPr>
          <p:nvPr/>
        </p:nvSpPr>
        <p:spPr bwMode="auto">
          <a:xfrm>
            <a:off x="152400" y="1231892"/>
            <a:ext cx="8839200" cy="1846659"/>
          </a:xfrm>
          <a:prstGeom prst="rect">
            <a:avLst/>
          </a:prstGeom>
          <a:noFill/>
          <a:ln w="9525">
            <a:noFill/>
            <a:miter lim="800000"/>
            <a:headEnd/>
            <a:tailEnd/>
          </a:ln>
          <a:effectLst/>
        </p:spPr>
        <p:txBody>
          <a:bodyPr wrap="square">
            <a:spAutoFit/>
          </a:bodyPr>
          <a:lstStyle/>
          <a:p>
            <a:pPr eaLnBrk="1" hangingPunct="1">
              <a:spcBef>
                <a:spcPct val="50000"/>
              </a:spcBef>
              <a:defRPr/>
            </a:pPr>
            <a:r>
              <a:rPr lang="en-US" sz="1900" dirty="0">
                <a:solidFill>
                  <a:srgbClr val="FFFFFF"/>
                </a:solidFill>
                <a:effectLst>
                  <a:outerShdw blurRad="38100" dist="38100" dir="2700000" algn="tl">
                    <a:srgbClr val="000000"/>
                  </a:outerShdw>
                </a:effectLst>
              </a:rPr>
              <a:t>The Therapeutic Recreation Unit offers specialized recreation services to individuals with intellectual, developmental, and physical disabilities year-round. We are also home of the Piedmont Plus Senior Games and Special Olympics Forsyth County. Our outlook as professionals in this field and department is to provide greater opportunities to the community members we serve through programs, fundraisers, camps, and so much more!</a:t>
            </a:r>
          </a:p>
        </p:txBody>
      </p:sp>
      <p:pic>
        <p:nvPicPr>
          <p:cNvPr id="1026" name="Picture 2" descr="Special Populations Paint Program">
            <a:extLst>
              <a:ext uri="{FF2B5EF4-FFF2-40B4-BE49-F238E27FC236}">
                <a16:creationId xmlns:a16="http://schemas.microsoft.com/office/drawing/2014/main" id="{20641FD3-BBE2-44B0-9A3B-5C6383E055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5161" y="3297667"/>
            <a:ext cx="3595676"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9AC6988-06EA-6245-BCE6-58DFAB4B2166}"/>
              </a:ext>
            </a:extLst>
          </p:cNvPr>
          <p:cNvSpPr>
            <a:spLocks noGrp="1"/>
          </p:cNvSpPr>
          <p:nvPr>
            <p:ph type="title"/>
          </p:nvPr>
        </p:nvSpPr>
        <p:spPr/>
        <p:txBody>
          <a:bodyPr/>
          <a:lstStyle/>
          <a:p>
            <a:pPr algn="ctr"/>
            <a:r>
              <a:rPr lang="en-US" dirty="0"/>
              <a:t>Historic Bethabara Park</a:t>
            </a:r>
          </a:p>
        </p:txBody>
      </p:sp>
      <p:sp>
        <p:nvSpPr>
          <p:cNvPr id="9" name="Text Placeholder 8">
            <a:extLst>
              <a:ext uri="{FF2B5EF4-FFF2-40B4-BE49-F238E27FC236}">
                <a16:creationId xmlns:a16="http://schemas.microsoft.com/office/drawing/2014/main" id="{8DB17058-358A-C34D-9D76-681F3A2D0C8B}"/>
              </a:ext>
            </a:extLst>
          </p:cNvPr>
          <p:cNvSpPr>
            <a:spLocks noGrp="1"/>
          </p:cNvSpPr>
          <p:nvPr>
            <p:ph type="body" sz="half" idx="2"/>
          </p:nvPr>
        </p:nvSpPr>
        <p:spPr>
          <a:xfrm>
            <a:off x="4536652" y="1600200"/>
            <a:ext cx="4038600" cy="4572000"/>
          </a:xfrm>
        </p:spPr>
        <p:txBody>
          <a:bodyPr/>
          <a:lstStyle/>
          <a:p>
            <a:endParaRPr lang="en-US" sz="2000" dirty="0">
              <a:effectLst/>
            </a:endParaRPr>
          </a:p>
          <a:p>
            <a:r>
              <a:rPr lang="en-US" sz="2000" dirty="0">
                <a:effectLst/>
                <a:latin typeface="+mj-lt"/>
              </a:rPr>
              <a:t>Managed by City of Winston-Salem</a:t>
            </a:r>
          </a:p>
          <a:p>
            <a:r>
              <a:rPr lang="en-US" sz="2000" dirty="0">
                <a:effectLst/>
                <a:latin typeface="+mj-lt"/>
              </a:rPr>
              <a:t>Supported by Historic Bethabara Park Inc, a 501c(3) nonprofit organization</a:t>
            </a:r>
          </a:p>
          <a:p>
            <a:r>
              <a:rPr lang="en-US" sz="2000" dirty="0">
                <a:effectLst/>
                <a:latin typeface="+mj-lt"/>
              </a:rPr>
              <a:t>Incorporated as a nonprofit museum in 1970</a:t>
            </a:r>
          </a:p>
          <a:p>
            <a:r>
              <a:rPr lang="en-US" sz="2000" dirty="0">
                <a:effectLst/>
                <a:latin typeface="+mj-lt"/>
              </a:rPr>
              <a:t>National Historic Landmark, founded 1753</a:t>
            </a:r>
          </a:p>
          <a:p>
            <a:r>
              <a:rPr lang="en-US" sz="2000" dirty="0">
                <a:effectLst/>
                <a:latin typeface="+mj-lt"/>
              </a:rPr>
              <a:t>183 acres of preserved wildlife </a:t>
            </a:r>
          </a:p>
          <a:p>
            <a:r>
              <a:rPr lang="en-US" sz="2000" dirty="0">
                <a:effectLst/>
                <a:latin typeface="+mj-lt"/>
              </a:rPr>
              <a:t>Historic Buildings &amp; Grounds</a:t>
            </a:r>
          </a:p>
          <a:p>
            <a:r>
              <a:rPr lang="en-US" sz="2000" dirty="0">
                <a:effectLst/>
                <a:latin typeface="+mj-lt"/>
              </a:rPr>
              <a:t>Medicinal Garden</a:t>
            </a:r>
          </a:p>
          <a:p>
            <a:pPr marL="0" indent="0">
              <a:buNone/>
            </a:pPr>
            <a:endParaRPr lang="en-US" sz="2000" dirty="0">
              <a:effectLst/>
            </a:endParaRPr>
          </a:p>
          <a:p>
            <a:pPr marL="0" indent="0">
              <a:buNone/>
            </a:pPr>
            <a:endParaRPr lang="en-US" sz="2000" dirty="0">
              <a:effectLst/>
            </a:endParaRPr>
          </a:p>
          <a:p>
            <a:endParaRPr lang="en-US" sz="1800" dirty="0">
              <a:effectLst/>
            </a:endParaRPr>
          </a:p>
        </p:txBody>
      </p:sp>
      <p:pic>
        <p:nvPicPr>
          <p:cNvPr id="11" name="Picture 1" descr="page1image44835648">
            <a:extLst>
              <a:ext uri="{FF2B5EF4-FFF2-40B4-BE49-F238E27FC236}">
                <a16:creationId xmlns:a16="http://schemas.microsoft.com/office/drawing/2014/main" id="{99BD2676-990B-5B48-8C8C-6B430BD8CC12}"/>
              </a:ext>
            </a:extLst>
          </p:cNvPr>
          <p:cNvPicPr>
            <a:picLocks noChangeAspect="1" noChangeArrowheads="1"/>
          </p:cNvPicPr>
          <p:nvPr/>
        </p:nvPicPr>
        <p:blipFill>
          <a:blip r:embed="rId2" cstate="print">
            <a:lum bright="70000" contrast="-70000"/>
            <a:alphaModFix/>
            <a:extLst>
              <a:ext uri="{BEBA8EAE-BF5A-486C-A8C5-ECC9F3942E4B}">
                <a14:imgProps xmlns:a14="http://schemas.microsoft.com/office/drawing/2010/main">
                  <a14:imgLayer r:embed="rId3">
                    <a14:imgEffect>
                      <a14:colorTemperature colorTemp="11200"/>
                    </a14:imgEffect>
                    <a14:imgEffect>
                      <a14:saturation sat="216000"/>
                    </a14:imgEffect>
                  </a14:imgLayer>
                </a14:imgProps>
              </a:ext>
              <a:ext uri="{28A0092B-C50C-407E-A947-70E740481C1C}">
                <a14:useLocalDpi xmlns:a14="http://schemas.microsoft.com/office/drawing/2010/main" val="0"/>
              </a:ext>
            </a:extLst>
          </a:blip>
          <a:srcRect/>
          <a:stretch>
            <a:fillRect/>
          </a:stretch>
        </p:blipFill>
        <p:spPr bwMode="auto">
          <a:xfrm>
            <a:off x="8185799" y="5952565"/>
            <a:ext cx="769942" cy="745370"/>
          </a:xfrm>
          <a:prstGeom prst="rect">
            <a:avLst/>
          </a:prstGeom>
          <a:noFill/>
          <a:ln>
            <a:noFill/>
          </a:ln>
        </p:spPr>
      </p:pic>
      <p:pic>
        <p:nvPicPr>
          <p:cNvPr id="5" name="Content Placeholder 4">
            <a:extLst>
              <a:ext uri="{FF2B5EF4-FFF2-40B4-BE49-F238E27FC236}">
                <a16:creationId xmlns:a16="http://schemas.microsoft.com/office/drawing/2014/main" id="{2200691D-DC12-D44A-A81B-0B334A2CD12A}"/>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457200" y="1943100"/>
            <a:ext cx="4038600" cy="4038600"/>
          </a:xfrm>
        </p:spPr>
      </p:pic>
    </p:spTree>
    <p:extLst>
      <p:ext uri="{BB962C8B-B14F-4D97-AF65-F5344CB8AC3E}">
        <p14:creationId xmlns:p14="http://schemas.microsoft.com/office/powerpoint/2010/main" val="77027602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02A54-6934-4742-8FB1-6270EDA636D7}"/>
              </a:ext>
            </a:extLst>
          </p:cNvPr>
          <p:cNvSpPr>
            <a:spLocks noGrp="1"/>
          </p:cNvSpPr>
          <p:nvPr>
            <p:ph type="title"/>
          </p:nvPr>
        </p:nvSpPr>
        <p:spPr>
          <a:xfrm>
            <a:off x="457200" y="292100"/>
            <a:ext cx="8229600" cy="1003300"/>
          </a:xfrm>
        </p:spPr>
        <p:txBody>
          <a:bodyPr/>
          <a:lstStyle/>
          <a:p>
            <a:pPr algn="ctr"/>
            <a:r>
              <a:rPr lang="en-US" dirty="0"/>
              <a:t>Historic Bethabara Park</a:t>
            </a:r>
            <a:br>
              <a:rPr lang="en-US" sz="3600" dirty="0"/>
            </a:br>
            <a:r>
              <a:rPr lang="en-US" sz="1800" dirty="0"/>
              <a:t>Programs</a:t>
            </a:r>
          </a:p>
        </p:txBody>
      </p:sp>
      <p:sp>
        <p:nvSpPr>
          <p:cNvPr id="3" name="Content Placeholder 2">
            <a:extLst>
              <a:ext uri="{FF2B5EF4-FFF2-40B4-BE49-F238E27FC236}">
                <a16:creationId xmlns:a16="http://schemas.microsoft.com/office/drawing/2014/main" id="{D83E7C23-CE08-0743-A193-9D24ED72C4DF}"/>
              </a:ext>
            </a:extLst>
          </p:cNvPr>
          <p:cNvSpPr>
            <a:spLocks noGrp="1"/>
          </p:cNvSpPr>
          <p:nvPr>
            <p:ph sz="half" idx="1"/>
          </p:nvPr>
        </p:nvSpPr>
        <p:spPr>
          <a:xfrm>
            <a:off x="1074742" y="1938962"/>
            <a:ext cx="4038600" cy="4114800"/>
          </a:xfrm>
        </p:spPr>
        <p:txBody>
          <a:bodyPr/>
          <a:lstStyle/>
          <a:p>
            <a:r>
              <a:rPr lang="en-US" sz="2800" dirty="0">
                <a:effectLst/>
              </a:rPr>
              <a:t>Guided Tours</a:t>
            </a:r>
          </a:p>
          <a:p>
            <a:r>
              <a:rPr lang="en-US" sz="2800" dirty="0">
                <a:effectLst/>
              </a:rPr>
              <a:t>Field Trips</a:t>
            </a:r>
          </a:p>
          <a:p>
            <a:r>
              <a:rPr lang="en-US" sz="2800" dirty="0">
                <a:effectLst/>
              </a:rPr>
              <a:t>Spring Festival</a:t>
            </a:r>
          </a:p>
          <a:p>
            <a:r>
              <a:rPr lang="en-US" sz="2800" dirty="0">
                <a:effectLst/>
              </a:rPr>
              <a:t>Highland Games</a:t>
            </a:r>
          </a:p>
          <a:p>
            <a:r>
              <a:rPr lang="en-US" sz="2800" dirty="0">
                <a:effectLst/>
              </a:rPr>
              <a:t>Apple Festival</a:t>
            </a:r>
          </a:p>
          <a:p>
            <a:r>
              <a:rPr lang="en-US" sz="2800" dirty="0">
                <a:effectLst/>
              </a:rPr>
              <a:t>Dark in the Park</a:t>
            </a:r>
          </a:p>
          <a:p>
            <a:endParaRPr lang="en-US" dirty="0"/>
          </a:p>
        </p:txBody>
      </p:sp>
      <p:pic>
        <p:nvPicPr>
          <p:cNvPr id="6" name="Picture 1" descr="page1image44835648">
            <a:extLst>
              <a:ext uri="{FF2B5EF4-FFF2-40B4-BE49-F238E27FC236}">
                <a16:creationId xmlns:a16="http://schemas.microsoft.com/office/drawing/2014/main" id="{65D279DD-D715-0742-90A7-49C10FD0CF35}"/>
              </a:ext>
            </a:extLst>
          </p:cNvPr>
          <p:cNvPicPr>
            <a:picLocks noChangeAspect="1" noChangeArrowheads="1"/>
          </p:cNvPicPr>
          <p:nvPr/>
        </p:nvPicPr>
        <p:blipFill>
          <a:blip r:embed="rId2" cstate="print">
            <a:lum bright="70000" contrast="-70000"/>
            <a:alphaModFix/>
            <a:extLst>
              <a:ext uri="{BEBA8EAE-BF5A-486C-A8C5-ECC9F3942E4B}">
                <a14:imgProps xmlns:a14="http://schemas.microsoft.com/office/drawing/2010/main">
                  <a14:imgLayer r:embed="rId3">
                    <a14:imgEffect>
                      <a14:colorTemperature colorTemp="11200"/>
                    </a14:imgEffect>
                    <a14:imgEffect>
                      <a14:saturation sat="216000"/>
                    </a14:imgEffect>
                  </a14:imgLayer>
                </a14:imgProps>
              </a:ext>
              <a:ext uri="{28A0092B-C50C-407E-A947-70E740481C1C}">
                <a14:useLocalDpi xmlns:a14="http://schemas.microsoft.com/office/drawing/2010/main" val="0"/>
              </a:ext>
            </a:extLst>
          </a:blip>
          <a:srcRect/>
          <a:stretch>
            <a:fillRect/>
          </a:stretch>
        </p:blipFill>
        <p:spPr bwMode="auto">
          <a:xfrm>
            <a:off x="304800" y="5897477"/>
            <a:ext cx="769942" cy="745370"/>
          </a:xfrm>
          <a:prstGeom prst="rect">
            <a:avLst/>
          </a:prstGeom>
          <a:noFill/>
          <a:ln>
            <a:noFill/>
          </a:ln>
        </p:spPr>
      </p:pic>
      <p:pic>
        <p:nvPicPr>
          <p:cNvPr id="7" name="Picture 6">
            <a:extLst>
              <a:ext uri="{FF2B5EF4-FFF2-40B4-BE49-F238E27FC236}">
                <a16:creationId xmlns:a16="http://schemas.microsoft.com/office/drawing/2014/main" id="{B6BF0266-F659-3F4F-A271-93709A50A4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1458074"/>
            <a:ext cx="3581400" cy="4470400"/>
          </a:xfrm>
          <a:prstGeom prst="rect">
            <a:avLst/>
          </a:prstGeom>
        </p:spPr>
      </p:pic>
    </p:spTree>
    <p:extLst>
      <p:ext uri="{BB962C8B-B14F-4D97-AF65-F5344CB8AC3E}">
        <p14:creationId xmlns:p14="http://schemas.microsoft.com/office/powerpoint/2010/main" val="29638918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20713" y="236539"/>
            <a:ext cx="7772400" cy="914400"/>
          </a:xfrm>
        </p:spPr>
        <p:txBody>
          <a:bodyPr anchor="b"/>
          <a:lstStyle/>
          <a:p>
            <a:pPr algn="ctr" eaLnBrk="1" hangingPunct="1">
              <a:defRPr/>
            </a:pPr>
            <a:r>
              <a:rPr lang="en-US" dirty="0"/>
              <a:t>Golf Courses</a:t>
            </a:r>
          </a:p>
        </p:txBody>
      </p:sp>
      <p:sp>
        <p:nvSpPr>
          <p:cNvPr id="118787" name="Rectangle 3"/>
          <p:cNvSpPr>
            <a:spLocks noGrp="1" noChangeArrowheads="1"/>
          </p:cNvSpPr>
          <p:nvPr>
            <p:ph idx="1"/>
          </p:nvPr>
        </p:nvSpPr>
        <p:spPr>
          <a:xfrm>
            <a:off x="263527" y="1241671"/>
            <a:ext cx="4648200" cy="4953000"/>
          </a:xfrm>
        </p:spPr>
        <p:txBody>
          <a:bodyPr/>
          <a:lstStyle/>
          <a:p>
            <a:pPr marL="0" indent="0" eaLnBrk="1" hangingPunct="1">
              <a:buNone/>
              <a:defRPr/>
            </a:pPr>
            <a:r>
              <a:rPr lang="en-US" sz="2200" dirty="0"/>
              <a:t>The City of Winston-Salem owns two 18 hole golf courses with amenities such as pro shops, practice greens, driving ranges, cart and club rentals and lockers.</a:t>
            </a:r>
          </a:p>
          <a:p>
            <a:pPr marL="0" indent="0" eaLnBrk="1" hangingPunct="1">
              <a:buNone/>
              <a:defRPr/>
            </a:pPr>
            <a:endParaRPr lang="en-US" sz="1200" dirty="0"/>
          </a:p>
          <a:p>
            <a:pPr marL="0" indent="0" eaLnBrk="1" hangingPunct="1">
              <a:defRPr/>
            </a:pPr>
            <a:r>
              <a:rPr lang="en-US" sz="2000" dirty="0"/>
              <a:t> Winston Lake</a:t>
            </a:r>
          </a:p>
          <a:p>
            <a:pPr marL="400041" lvl="1" indent="0" eaLnBrk="1" hangingPunct="1">
              <a:defRPr/>
            </a:pPr>
            <a:r>
              <a:rPr lang="en-US" sz="2000" dirty="0"/>
              <a:t>Unique and picturesque challenge</a:t>
            </a:r>
          </a:p>
          <a:p>
            <a:pPr marL="399415" lvl="1" indent="0" eaLnBrk="1" hangingPunct="1">
              <a:defRPr/>
            </a:pPr>
            <a:r>
              <a:rPr lang="en-US" sz="2000" dirty="0"/>
              <a:t>City-owned and operated</a:t>
            </a:r>
            <a:endParaRPr lang="en-US" sz="2000" dirty="0">
              <a:ea typeface="Tahoma"/>
              <a:cs typeface="Tahoma"/>
            </a:endParaRPr>
          </a:p>
          <a:p>
            <a:pPr marL="400041" lvl="1" indent="0" eaLnBrk="1" hangingPunct="1">
              <a:buNone/>
              <a:defRPr/>
            </a:pPr>
            <a:endParaRPr lang="en-US" sz="2000" dirty="0"/>
          </a:p>
          <a:p>
            <a:pPr marL="0" indent="0" eaLnBrk="1" hangingPunct="1">
              <a:defRPr/>
            </a:pPr>
            <a:r>
              <a:rPr lang="en-US" sz="2000" dirty="0"/>
              <a:t> Reynolds Park</a:t>
            </a:r>
          </a:p>
          <a:p>
            <a:pPr marL="400041" lvl="1" indent="0" eaLnBrk="1" hangingPunct="1">
              <a:defRPr/>
            </a:pPr>
            <a:r>
              <a:rPr lang="en-US" sz="2000" dirty="0"/>
              <a:t>Fun and family oriented</a:t>
            </a:r>
          </a:p>
          <a:p>
            <a:pPr marL="400041" lvl="1" indent="0" eaLnBrk="1" hangingPunct="1">
              <a:defRPr/>
            </a:pPr>
            <a:r>
              <a:rPr lang="en-US" sz="2000" dirty="0"/>
              <a:t>Contract management</a:t>
            </a:r>
          </a:p>
          <a:p>
            <a:pPr marL="800080" lvl="2" indent="0" eaLnBrk="1" hangingPunct="1">
              <a:buNone/>
              <a:defRPr/>
            </a:pPr>
            <a:r>
              <a:rPr lang="en-US" sz="1400" dirty="0"/>
              <a:t>(T-Square Corporation)</a:t>
            </a:r>
          </a:p>
          <a:p>
            <a:pPr marL="800080" lvl="2" indent="0" eaLnBrk="1" hangingPunct="1">
              <a:buNone/>
              <a:defRPr/>
            </a:pPr>
            <a:r>
              <a:rPr lang="en-US" dirty="0"/>
              <a:t> </a:t>
            </a:r>
          </a:p>
        </p:txBody>
      </p:sp>
      <p:pic>
        <p:nvPicPr>
          <p:cNvPr id="27653" name="Picture 1"/>
          <p:cNvPicPr>
            <a:picLocks noChangeAspect="1"/>
          </p:cNvPicPr>
          <p:nvPr/>
        </p:nvPicPr>
        <p:blipFill>
          <a:blip r:embed="rId2"/>
          <a:srcRect/>
          <a:stretch>
            <a:fillRect/>
          </a:stretch>
        </p:blipFill>
        <p:spPr bwMode="auto">
          <a:xfrm>
            <a:off x="4938134" y="1427163"/>
            <a:ext cx="3687336" cy="2438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 large green field with trees in the background&#10;&#10;Description generated with very high confidence"/>
          <p:cNvPicPr>
            <a:picLocks noChangeAspect="1"/>
          </p:cNvPicPr>
          <p:nvPr/>
        </p:nvPicPr>
        <p:blipFill>
          <a:blip r:embed="rId3"/>
          <a:srcRect/>
          <a:stretch>
            <a:fillRect/>
          </a:stretch>
        </p:blipFill>
        <p:spPr bwMode="auto">
          <a:xfrm>
            <a:off x="4911727" y="4444894"/>
            <a:ext cx="3740151" cy="128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page1image44835648">
            <a:extLst>
              <a:ext uri="{FF2B5EF4-FFF2-40B4-BE49-F238E27FC236}">
                <a16:creationId xmlns:a16="http://schemas.microsoft.com/office/drawing/2014/main" id="{9DF9E483-7D5D-CD41-B78C-904957E14809}"/>
              </a:ext>
            </a:extLst>
          </p:cNvPr>
          <p:cNvPicPr>
            <a:picLocks noChangeAspect="1" noChangeArrowheads="1"/>
          </p:cNvPicPr>
          <p:nvPr/>
        </p:nvPicPr>
        <p:blipFill>
          <a:blip r:embed="rId4" cstate="print">
            <a:lum bright="70000" contrast="-70000"/>
            <a:alphaModFix/>
            <a:extLst>
              <a:ext uri="{BEBA8EAE-BF5A-486C-A8C5-ECC9F3942E4B}">
                <a14:imgProps xmlns:a14="http://schemas.microsoft.com/office/drawing/2010/main">
                  <a14:imgLayer r:embed="rId5">
                    <a14:imgEffect>
                      <a14:colorTemperature colorTemp="11200"/>
                    </a14:imgEffect>
                    <a14:imgEffect>
                      <a14:saturation sat="216000"/>
                    </a14:imgEffect>
                  </a14:imgLayer>
                </a14:imgProps>
              </a:ext>
              <a:ext uri="{28A0092B-C50C-407E-A947-70E740481C1C}">
                <a14:useLocalDpi xmlns:a14="http://schemas.microsoft.com/office/drawing/2010/main" val="0"/>
              </a:ext>
            </a:extLst>
          </a:blip>
          <a:srcRect/>
          <a:stretch>
            <a:fillRect/>
          </a:stretch>
        </p:blipFill>
        <p:spPr bwMode="auto">
          <a:xfrm>
            <a:off x="8069258" y="5856176"/>
            <a:ext cx="769942" cy="745370"/>
          </a:xfrm>
          <a:prstGeom prst="rect">
            <a:avLst/>
          </a:prstGeom>
          <a:noFill/>
          <a:ln>
            <a:noFill/>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rgbClr val="B5B5F4"/>
            </a:gs>
            <a:gs pos="50000">
              <a:srgbClr val="00CCFF">
                <a:lumMod val="56000"/>
                <a:lumOff val="44000"/>
              </a:srgbClr>
            </a:gs>
            <a:gs pos="100000">
              <a:srgbClr val="00007F"/>
            </a:gs>
          </a:gsLst>
          <a:path path="rect">
            <a:fillToRect l="100000" b="100000"/>
          </a:path>
        </a:gradFill>
        <a:effectLst/>
      </p:bgPr>
    </p:bg>
    <p:spTree>
      <p:nvGrpSpPr>
        <p:cNvPr id="1" name=""/>
        <p:cNvGrpSpPr/>
        <p:nvPr/>
      </p:nvGrpSpPr>
      <p:grpSpPr>
        <a:xfrm>
          <a:off x="0" y="0"/>
          <a:ext cx="0" cy="0"/>
          <a:chOff x="0" y="0"/>
          <a:chExt cx="0" cy="0"/>
        </a:xfrm>
      </p:grpSpPr>
      <p:sp>
        <p:nvSpPr>
          <p:cNvPr id="24" name="Rectangle 7"/>
          <p:cNvSpPr txBox="1">
            <a:spLocks noChangeArrowheads="1"/>
          </p:cNvSpPr>
          <p:nvPr/>
        </p:nvSpPr>
        <p:spPr bwMode="auto">
          <a:xfrm>
            <a:off x="342902" y="305022"/>
            <a:ext cx="8763000" cy="984251"/>
          </a:xfrm>
          <a:prstGeom prst="rect">
            <a:avLst/>
          </a:prstGeom>
          <a:noFill/>
          <a:ln w="9525">
            <a:noFill/>
            <a:miter lim="800000"/>
            <a:headEnd/>
            <a:tailEnd/>
          </a:ln>
          <a:effectLst/>
        </p:spPr>
        <p:txBody>
          <a:bodyPr anchor="b"/>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a:lstStyle>
          <a:p>
            <a:pPr algn="ctr" eaLnBrk="1" hangingPunct="1">
              <a:defRPr/>
            </a:pPr>
            <a:br>
              <a:rPr lang="en-US" dirty="0"/>
            </a:br>
            <a:r>
              <a:rPr lang="en-US" dirty="0"/>
              <a:t>Organizational Chart</a:t>
            </a:r>
          </a:p>
        </p:txBody>
      </p:sp>
      <p:sp>
        <p:nvSpPr>
          <p:cNvPr id="20483" name="Text Box 12"/>
          <p:cNvSpPr txBox="1">
            <a:spLocks noChangeArrowheads="1"/>
          </p:cNvSpPr>
          <p:nvPr/>
        </p:nvSpPr>
        <p:spPr bwMode="auto">
          <a:xfrm>
            <a:off x="3992563" y="1898652"/>
            <a:ext cx="1219200" cy="646331"/>
          </a:xfrm>
          <a:prstGeom prst="rect">
            <a:avLst/>
          </a:prstGeom>
          <a:solidFill>
            <a:schemeClr val="tx1"/>
          </a:solidFill>
          <a:ln w="9525">
            <a:solidFill>
              <a:schemeClr val="tx1"/>
            </a:solidFill>
            <a:miter lim="800000"/>
            <a:headEnd/>
            <a:tailEnd/>
          </a:ln>
          <a:effectLst>
            <a:outerShdw dist="107763" dir="2700000" algn="ctr" rotWithShape="0">
              <a:schemeClr val="bg2"/>
            </a:outerShdw>
          </a:effec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sz="1200" dirty="0">
                <a:solidFill>
                  <a:schemeClr val="bg2"/>
                </a:solidFill>
              </a:rPr>
              <a:t>Recreation &amp; Parks Commission</a:t>
            </a:r>
          </a:p>
        </p:txBody>
      </p:sp>
      <p:sp>
        <p:nvSpPr>
          <p:cNvPr id="20484" name="Text Box 13"/>
          <p:cNvSpPr txBox="1">
            <a:spLocks noChangeArrowheads="1"/>
          </p:cNvSpPr>
          <p:nvPr/>
        </p:nvSpPr>
        <p:spPr bwMode="auto">
          <a:xfrm>
            <a:off x="4003676" y="3609979"/>
            <a:ext cx="1225551" cy="646331"/>
          </a:xfrm>
          <a:prstGeom prst="rect">
            <a:avLst/>
          </a:prstGeom>
          <a:solidFill>
            <a:schemeClr val="tx1"/>
          </a:solidFill>
          <a:ln w="9525">
            <a:solidFill>
              <a:schemeClr val="tx1"/>
            </a:solidFill>
            <a:miter lim="800000"/>
            <a:headEnd/>
            <a:tailEnd/>
          </a:ln>
          <a:effectLst>
            <a:outerShdw dist="107763" dir="2700000" algn="ctr" rotWithShape="0">
              <a:schemeClr val="bg2"/>
            </a:outerShdw>
          </a:effec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sz="1200" dirty="0">
                <a:solidFill>
                  <a:schemeClr val="bg2"/>
                </a:solidFill>
              </a:rPr>
              <a:t>Recreation and Parks </a:t>
            </a:r>
          </a:p>
          <a:p>
            <a:pPr algn="ctr" eaLnBrk="1" hangingPunct="1">
              <a:spcBef>
                <a:spcPct val="0"/>
              </a:spcBef>
              <a:buClrTx/>
              <a:buSzTx/>
              <a:buFontTx/>
              <a:buNone/>
            </a:pPr>
            <a:r>
              <a:rPr lang="en-US" sz="1200" dirty="0">
                <a:solidFill>
                  <a:schemeClr val="bg2"/>
                </a:solidFill>
              </a:rPr>
              <a:t>Director</a:t>
            </a:r>
          </a:p>
        </p:txBody>
      </p:sp>
      <p:sp>
        <p:nvSpPr>
          <p:cNvPr id="20485" name="Text Box 14"/>
          <p:cNvSpPr txBox="1">
            <a:spLocks noChangeArrowheads="1"/>
          </p:cNvSpPr>
          <p:nvPr/>
        </p:nvSpPr>
        <p:spPr bwMode="auto">
          <a:xfrm>
            <a:off x="3453806" y="4676777"/>
            <a:ext cx="1524000" cy="1384995"/>
          </a:xfrm>
          <a:prstGeom prst="rect">
            <a:avLst/>
          </a:prstGeom>
          <a:solidFill>
            <a:schemeClr val="tx1"/>
          </a:solidFill>
          <a:ln w="9525">
            <a:solidFill>
              <a:schemeClr val="tx1"/>
            </a:solidFill>
            <a:miter lim="800000"/>
            <a:headEnd/>
            <a:tailEnd/>
          </a:ln>
          <a:effectLst>
            <a:outerShdw dist="107763" dir="2700000" algn="ctr" rotWithShape="0">
              <a:schemeClr val="bg2"/>
            </a:outerShdw>
          </a:effec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sz="1200" dirty="0">
                <a:solidFill>
                  <a:schemeClr val="bg2"/>
                </a:solidFill>
              </a:rPr>
              <a:t>Special Facilities</a:t>
            </a:r>
          </a:p>
          <a:p>
            <a:pPr marL="171450" indent="-171450" algn="ctr" eaLnBrk="1" hangingPunct="1">
              <a:spcBef>
                <a:spcPct val="0"/>
              </a:spcBef>
              <a:buClrTx/>
              <a:buSzTx/>
              <a:buFontTx/>
              <a:buChar char="-"/>
            </a:pPr>
            <a:r>
              <a:rPr lang="en-US" sz="1200" dirty="0">
                <a:solidFill>
                  <a:schemeClr val="bg2"/>
                </a:solidFill>
              </a:rPr>
              <a:t>Historic Bethabara</a:t>
            </a:r>
          </a:p>
          <a:p>
            <a:pPr marL="171450" indent="-171450" algn="ctr" eaLnBrk="1" hangingPunct="1">
              <a:spcBef>
                <a:spcPct val="0"/>
              </a:spcBef>
              <a:buClrTx/>
              <a:buSzTx/>
              <a:buFontTx/>
              <a:buChar char="-"/>
            </a:pPr>
            <a:r>
              <a:rPr lang="en-US" sz="1200" dirty="0">
                <a:solidFill>
                  <a:schemeClr val="bg2"/>
                </a:solidFill>
              </a:rPr>
              <a:t>Lakes</a:t>
            </a:r>
          </a:p>
          <a:p>
            <a:pPr marL="171450" indent="-171450" algn="ctr" eaLnBrk="1" hangingPunct="1">
              <a:spcBef>
                <a:spcPct val="0"/>
              </a:spcBef>
              <a:buClrTx/>
              <a:buSzTx/>
              <a:buFontTx/>
              <a:buChar char="-"/>
            </a:pPr>
            <a:r>
              <a:rPr lang="en-US" sz="1200" dirty="0">
                <a:solidFill>
                  <a:schemeClr val="bg2"/>
                </a:solidFill>
              </a:rPr>
              <a:t>Therapeutic Recreation</a:t>
            </a:r>
          </a:p>
          <a:p>
            <a:pPr marL="171450" indent="-171450" algn="ctr" eaLnBrk="1" hangingPunct="1">
              <a:spcBef>
                <a:spcPct val="0"/>
              </a:spcBef>
              <a:buClrTx/>
              <a:buSzTx/>
              <a:buFontTx/>
              <a:buChar char="-"/>
            </a:pPr>
            <a:endParaRPr lang="en-US" sz="1200" dirty="0">
              <a:solidFill>
                <a:schemeClr val="bg2"/>
              </a:solidFill>
            </a:endParaRPr>
          </a:p>
        </p:txBody>
      </p:sp>
      <p:sp>
        <p:nvSpPr>
          <p:cNvPr id="20486" name="Text Box 15"/>
          <p:cNvSpPr txBox="1">
            <a:spLocks noChangeArrowheads="1"/>
          </p:cNvSpPr>
          <p:nvPr/>
        </p:nvSpPr>
        <p:spPr bwMode="auto">
          <a:xfrm>
            <a:off x="3992563" y="2847978"/>
            <a:ext cx="1219200" cy="461665"/>
          </a:xfrm>
          <a:prstGeom prst="rect">
            <a:avLst/>
          </a:prstGeom>
          <a:solidFill>
            <a:schemeClr val="tx1"/>
          </a:solidFill>
          <a:ln w="9525">
            <a:solidFill>
              <a:schemeClr val="tx1"/>
            </a:solidFill>
            <a:miter lim="800000"/>
            <a:headEnd/>
            <a:tailEnd/>
          </a:ln>
          <a:effectLst>
            <a:outerShdw dist="107763" dir="2700000" algn="ctr" rotWithShape="0">
              <a:schemeClr val="bg2"/>
            </a:outerShdw>
          </a:effec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sz="1200">
                <a:solidFill>
                  <a:schemeClr val="bg2"/>
                </a:solidFill>
              </a:rPr>
              <a:t>Assistant City Manager</a:t>
            </a:r>
          </a:p>
        </p:txBody>
      </p:sp>
      <p:sp>
        <p:nvSpPr>
          <p:cNvPr id="20487" name="Text Box 17"/>
          <p:cNvSpPr txBox="1">
            <a:spLocks noChangeArrowheads="1"/>
          </p:cNvSpPr>
          <p:nvPr/>
        </p:nvSpPr>
        <p:spPr bwMode="auto">
          <a:xfrm>
            <a:off x="1828802" y="4687891"/>
            <a:ext cx="1223963" cy="461665"/>
          </a:xfrm>
          <a:prstGeom prst="rect">
            <a:avLst/>
          </a:prstGeom>
          <a:solidFill>
            <a:schemeClr val="tx1"/>
          </a:solidFill>
          <a:ln w="9525" algn="ctr">
            <a:solidFill>
              <a:schemeClr val="tx1"/>
            </a:solidFill>
            <a:miter lim="800000"/>
            <a:headEnd/>
            <a:tailEnd/>
          </a:ln>
          <a:effectLst>
            <a:outerShdw dist="107763" dir="2700000" algn="ctr" rotWithShape="0">
              <a:schemeClr val="bg2"/>
            </a:outerShdw>
          </a:effec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sz="1200" dirty="0">
                <a:solidFill>
                  <a:schemeClr val="bg2"/>
                </a:solidFill>
              </a:rPr>
              <a:t>Recreation Centers</a:t>
            </a:r>
          </a:p>
        </p:txBody>
      </p:sp>
      <p:sp>
        <p:nvSpPr>
          <p:cNvPr id="20488" name="Line 35"/>
          <p:cNvSpPr>
            <a:spLocks noChangeShapeType="1"/>
          </p:cNvSpPr>
          <p:nvPr/>
        </p:nvSpPr>
        <p:spPr bwMode="auto">
          <a:xfrm flipV="1">
            <a:off x="4600575" y="3305175"/>
            <a:ext cx="0" cy="3048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489" name="Line 44"/>
          <p:cNvSpPr>
            <a:spLocks noChangeShapeType="1"/>
          </p:cNvSpPr>
          <p:nvPr/>
        </p:nvSpPr>
        <p:spPr bwMode="auto">
          <a:xfrm>
            <a:off x="1004891" y="4383088"/>
            <a:ext cx="7227887"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490" name="Line 35"/>
          <p:cNvSpPr>
            <a:spLocks noChangeShapeType="1"/>
          </p:cNvSpPr>
          <p:nvPr/>
        </p:nvSpPr>
        <p:spPr bwMode="auto">
          <a:xfrm flipV="1">
            <a:off x="4602163" y="4067175"/>
            <a:ext cx="0" cy="3048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491" name="Line 35"/>
          <p:cNvSpPr>
            <a:spLocks noChangeShapeType="1"/>
          </p:cNvSpPr>
          <p:nvPr/>
        </p:nvSpPr>
        <p:spPr bwMode="auto">
          <a:xfrm flipV="1">
            <a:off x="4600575" y="2543175"/>
            <a:ext cx="0" cy="3048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492" name="Line 35"/>
          <p:cNvSpPr>
            <a:spLocks noChangeShapeType="1"/>
          </p:cNvSpPr>
          <p:nvPr/>
        </p:nvSpPr>
        <p:spPr bwMode="auto">
          <a:xfrm flipV="1">
            <a:off x="8232775" y="4383088"/>
            <a:ext cx="0" cy="3048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493" name="Line 35"/>
          <p:cNvSpPr>
            <a:spLocks noChangeShapeType="1"/>
          </p:cNvSpPr>
          <p:nvPr/>
        </p:nvSpPr>
        <p:spPr bwMode="auto">
          <a:xfrm flipV="1">
            <a:off x="2441575" y="4383088"/>
            <a:ext cx="0" cy="3048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494" name="Text Box 14"/>
          <p:cNvSpPr txBox="1">
            <a:spLocks noChangeArrowheads="1"/>
          </p:cNvSpPr>
          <p:nvPr/>
        </p:nvSpPr>
        <p:spPr bwMode="auto">
          <a:xfrm>
            <a:off x="5378847" y="4676777"/>
            <a:ext cx="1774031" cy="1569660"/>
          </a:xfrm>
          <a:prstGeom prst="rect">
            <a:avLst/>
          </a:prstGeom>
          <a:solidFill>
            <a:schemeClr val="tx1"/>
          </a:solidFill>
          <a:ln w="9525">
            <a:solidFill>
              <a:schemeClr val="tx1"/>
            </a:solidFill>
            <a:miter lim="800000"/>
            <a:headEnd/>
            <a:tailEnd/>
          </a:ln>
          <a:effectLst>
            <a:outerShdw dist="107763" dir="2700000" algn="ctr" rotWithShape="0">
              <a:schemeClr val="bg2"/>
            </a:outerShdw>
          </a:effec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sz="1200" dirty="0">
                <a:solidFill>
                  <a:schemeClr val="bg2"/>
                </a:solidFill>
              </a:rPr>
              <a:t>Athletics</a:t>
            </a:r>
          </a:p>
          <a:p>
            <a:pPr marL="171450" indent="-171450" algn="ctr" eaLnBrk="1" hangingPunct="1">
              <a:spcBef>
                <a:spcPct val="0"/>
              </a:spcBef>
              <a:buClrTx/>
              <a:buSzTx/>
              <a:buFontTx/>
              <a:buChar char="-"/>
            </a:pPr>
            <a:r>
              <a:rPr lang="en-US" sz="1200" dirty="0">
                <a:solidFill>
                  <a:schemeClr val="bg2"/>
                </a:solidFill>
              </a:rPr>
              <a:t>Adults</a:t>
            </a:r>
          </a:p>
          <a:p>
            <a:pPr algn="ctr" eaLnBrk="1" hangingPunct="1">
              <a:spcBef>
                <a:spcPct val="0"/>
              </a:spcBef>
              <a:buClrTx/>
              <a:buSzTx/>
              <a:buNone/>
            </a:pPr>
            <a:r>
              <a:rPr lang="en-US" sz="1200" dirty="0">
                <a:solidFill>
                  <a:schemeClr val="bg2"/>
                </a:solidFill>
              </a:rPr>
              <a:t>-Youth/teens</a:t>
            </a:r>
          </a:p>
          <a:p>
            <a:pPr marL="171450" indent="-171450" algn="ctr" eaLnBrk="1" hangingPunct="1">
              <a:spcBef>
                <a:spcPct val="0"/>
              </a:spcBef>
              <a:buClrTx/>
              <a:buSzTx/>
              <a:buFontTx/>
              <a:buChar char="-"/>
            </a:pPr>
            <a:r>
              <a:rPr lang="en-US" sz="1200" dirty="0">
                <a:solidFill>
                  <a:schemeClr val="bg2"/>
                </a:solidFill>
              </a:rPr>
              <a:t>Aquatics</a:t>
            </a:r>
          </a:p>
          <a:p>
            <a:pPr marL="171450" indent="-171450" algn="ctr" eaLnBrk="1" hangingPunct="1">
              <a:spcBef>
                <a:spcPct val="0"/>
              </a:spcBef>
              <a:buClrTx/>
              <a:buSzTx/>
              <a:buFontTx/>
              <a:buChar char="-"/>
            </a:pPr>
            <a:r>
              <a:rPr lang="en-US" sz="1200" dirty="0">
                <a:solidFill>
                  <a:schemeClr val="bg2"/>
                </a:solidFill>
              </a:rPr>
              <a:t>Golf Course</a:t>
            </a:r>
          </a:p>
          <a:p>
            <a:pPr marL="171450" indent="-171450" algn="ctr" eaLnBrk="1" hangingPunct="1">
              <a:spcBef>
                <a:spcPct val="0"/>
              </a:spcBef>
              <a:buClrTx/>
              <a:buSzTx/>
              <a:buFontTx/>
              <a:buChar char="-"/>
            </a:pPr>
            <a:r>
              <a:rPr lang="en-US" sz="1200" dirty="0">
                <a:solidFill>
                  <a:schemeClr val="bg2"/>
                </a:solidFill>
              </a:rPr>
              <a:t>Tennis </a:t>
            </a:r>
          </a:p>
          <a:p>
            <a:pPr algn="ctr" eaLnBrk="1" hangingPunct="1">
              <a:spcBef>
                <a:spcPct val="0"/>
              </a:spcBef>
              <a:buClrTx/>
              <a:buSzTx/>
              <a:buNone/>
            </a:pPr>
            <a:endParaRPr lang="en-US" sz="1200" dirty="0">
              <a:solidFill>
                <a:schemeClr val="bg2"/>
              </a:solidFill>
            </a:endParaRPr>
          </a:p>
          <a:p>
            <a:pPr algn="ctr" eaLnBrk="1" hangingPunct="1">
              <a:spcBef>
                <a:spcPct val="0"/>
              </a:spcBef>
              <a:buClrTx/>
              <a:buSzTx/>
              <a:buFontTx/>
              <a:buNone/>
            </a:pPr>
            <a:endParaRPr lang="en-US" sz="1200" dirty="0">
              <a:solidFill>
                <a:schemeClr val="bg2"/>
              </a:solidFill>
            </a:endParaRPr>
          </a:p>
        </p:txBody>
      </p:sp>
      <p:sp>
        <p:nvSpPr>
          <p:cNvPr id="20495" name="Line 35"/>
          <p:cNvSpPr>
            <a:spLocks noChangeShapeType="1"/>
          </p:cNvSpPr>
          <p:nvPr/>
        </p:nvSpPr>
        <p:spPr bwMode="auto">
          <a:xfrm flipV="1">
            <a:off x="1004888" y="4383088"/>
            <a:ext cx="0" cy="3048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496" name="Text Box 17"/>
          <p:cNvSpPr txBox="1">
            <a:spLocks noChangeArrowheads="1"/>
          </p:cNvSpPr>
          <p:nvPr/>
        </p:nvSpPr>
        <p:spPr bwMode="auto">
          <a:xfrm>
            <a:off x="381000" y="4687890"/>
            <a:ext cx="1219200" cy="461665"/>
          </a:xfrm>
          <a:prstGeom prst="rect">
            <a:avLst/>
          </a:prstGeom>
          <a:solidFill>
            <a:schemeClr val="tx1"/>
          </a:solidFill>
          <a:ln w="9525" algn="ctr">
            <a:solidFill>
              <a:schemeClr val="tx1"/>
            </a:solidFill>
            <a:miter lim="800000"/>
            <a:headEnd/>
            <a:tailEnd/>
          </a:ln>
          <a:effectLst>
            <a:outerShdw dist="107763" dir="2700000" algn="ctr" rotWithShape="0">
              <a:schemeClr val="bg2"/>
            </a:outerShdw>
          </a:effec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sz="1200" dirty="0">
                <a:solidFill>
                  <a:schemeClr val="bg2"/>
                </a:solidFill>
              </a:rPr>
              <a:t>Administration/Park Rangers </a:t>
            </a:r>
          </a:p>
        </p:txBody>
      </p:sp>
      <p:sp>
        <p:nvSpPr>
          <p:cNvPr id="20497" name="Text Box 17"/>
          <p:cNvSpPr txBox="1">
            <a:spLocks noChangeArrowheads="1"/>
          </p:cNvSpPr>
          <p:nvPr/>
        </p:nvSpPr>
        <p:spPr bwMode="auto">
          <a:xfrm>
            <a:off x="7397473" y="4721230"/>
            <a:ext cx="1223963" cy="461665"/>
          </a:xfrm>
          <a:prstGeom prst="rect">
            <a:avLst/>
          </a:prstGeom>
          <a:solidFill>
            <a:schemeClr val="tx1"/>
          </a:solidFill>
          <a:ln w="9525" algn="ctr">
            <a:solidFill>
              <a:schemeClr val="tx1"/>
            </a:solidFill>
            <a:miter lim="800000"/>
            <a:headEnd/>
            <a:tailEnd/>
          </a:ln>
          <a:effectLst>
            <a:outerShdw dist="107763" dir="2700000" algn="ctr" rotWithShape="0">
              <a:schemeClr val="bg2"/>
            </a:outerShdw>
          </a:effec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sz="1200" dirty="0">
                <a:solidFill>
                  <a:schemeClr val="bg2"/>
                </a:solidFill>
              </a:rPr>
              <a:t>Parks Maintenance</a:t>
            </a:r>
          </a:p>
        </p:txBody>
      </p:sp>
      <p:sp>
        <p:nvSpPr>
          <p:cNvPr id="20499" name="Line 35"/>
          <p:cNvSpPr>
            <a:spLocks noChangeShapeType="1"/>
          </p:cNvSpPr>
          <p:nvPr/>
        </p:nvSpPr>
        <p:spPr bwMode="auto">
          <a:xfrm flipV="1">
            <a:off x="4215806" y="4383088"/>
            <a:ext cx="0" cy="3048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500" name="Line 35"/>
          <p:cNvSpPr>
            <a:spLocks noChangeShapeType="1"/>
          </p:cNvSpPr>
          <p:nvPr/>
        </p:nvSpPr>
        <p:spPr bwMode="auto">
          <a:xfrm flipV="1">
            <a:off x="6261099" y="4416430"/>
            <a:ext cx="0" cy="3048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pic>
        <p:nvPicPr>
          <p:cNvPr id="23" name="Picture 1" descr="page1image44835648">
            <a:extLst>
              <a:ext uri="{FF2B5EF4-FFF2-40B4-BE49-F238E27FC236}">
                <a16:creationId xmlns:a16="http://schemas.microsoft.com/office/drawing/2014/main" id="{3907AE18-0B99-BA40-9B54-ADF3924FD469}"/>
              </a:ext>
            </a:extLst>
          </p:cNvPr>
          <p:cNvPicPr>
            <a:picLocks noChangeAspect="1" noChangeArrowheads="1"/>
          </p:cNvPicPr>
          <p:nvPr/>
        </p:nvPicPr>
        <p:blipFill>
          <a:blip r:embed="rId3" cstate="print">
            <a:lum bright="70000" contrast="-70000"/>
            <a:alphaModFix/>
            <a:extLst>
              <a:ext uri="{BEBA8EAE-BF5A-486C-A8C5-ECC9F3942E4B}">
                <a14:imgProps xmlns:a14="http://schemas.microsoft.com/office/drawing/2010/main">
                  <a14:imgLayer r:embed="rId4">
                    <a14:imgEffect>
                      <a14:colorTemperature colorTemp="11200"/>
                    </a14:imgEffect>
                    <a14:imgEffect>
                      <a14:saturation sat="216000"/>
                    </a14:imgEffect>
                  </a14:imgLayer>
                </a14:imgProps>
              </a:ext>
              <a:ext uri="{28A0092B-C50C-407E-A947-70E740481C1C}">
                <a14:useLocalDpi xmlns:a14="http://schemas.microsoft.com/office/drawing/2010/main" val="0"/>
              </a:ext>
            </a:extLst>
          </a:blip>
          <a:srcRect/>
          <a:stretch>
            <a:fillRect/>
          </a:stretch>
        </p:blipFill>
        <p:spPr bwMode="auto">
          <a:xfrm>
            <a:off x="8236465" y="5943600"/>
            <a:ext cx="769942" cy="745370"/>
          </a:xfrm>
          <a:prstGeom prst="rect">
            <a:avLst/>
          </a:prstGeom>
          <a:noFill/>
          <a:ln>
            <a:noFill/>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166689"/>
            <a:ext cx="8229600" cy="1384300"/>
          </a:xfrm>
        </p:spPr>
        <p:txBody>
          <a:bodyPr/>
          <a:lstStyle/>
          <a:p>
            <a:pPr algn="ctr" eaLnBrk="1" hangingPunct="1">
              <a:defRPr/>
            </a:pPr>
            <a:r>
              <a:rPr lang="en-US" dirty="0"/>
              <a:t>Parks Maintenance</a:t>
            </a:r>
          </a:p>
        </p:txBody>
      </p:sp>
      <p:sp>
        <p:nvSpPr>
          <p:cNvPr id="115715" name="Rectangle 3"/>
          <p:cNvSpPr>
            <a:spLocks noGrp="1" noChangeArrowheads="1"/>
          </p:cNvSpPr>
          <p:nvPr>
            <p:ph idx="1"/>
          </p:nvPr>
        </p:nvSpPr>
        <p:spPr>
          <a:xfrm>
            <a:off x="457200" y="1470028"/>
            <a:ext cx="8229600" cy="4867275"/>
          </a:xfrm>
        </p:spPr>
        <p:txBody>
          <a:bodyPr/>
          <a:lstStyle/>
          <a:p>
            <a:pPr marL="0" indent="0" eaLnBrk="1" hangingPunct="1">
              <a:buNone/>
              <a:defRPr/>
            </a:pPr>
            <a:r>
              <a:rPr lang="en-US" sz="2800" dirty="0"/>
              <a:t>Maintains approximately  </a:t>
            </a:r>
          </a:p>
          <a:p>
            <a:pPr marL="0" indent="0" eaLnBrk="1" hangingPunct="1">
              <a:buNone/>
              <a:defRPr/>
            </a:pPr>
            <a:r>
              <a:rPr lang="en-US" sz="2800" dirty="0"/>
              <a:t>3800+ acres, that includes:</a:t>
            </a:r>
            <a:endParaRPr lang="en-US" sz="2800" dirty="0">
              <a:ea typeface="Tahoma"/>
              <a:cs typeface="Tahoma"/>
            </a:endParaRPr>
          </a:p>
          <a:p>
            <a:pPr marL="342265" indent="-342265" eaLnBrk="1" hangingPunct="1">
              <a:defRPr/>
            </a:pPr>
            <a:r>
              <a:rPr lang="en-US" sz="2800" dirty="0"/>
              <a:t>80 parks</a:t>
            </a:r>
            <a:endParaRPr lang="en-US" sz="2800" dirty="0">
              <a:ea typeface="Tahoma"/>
              <a:cs typeface="Tahoma"/>
            </a:endParaRPr>
          </a:p>
          <a:p>
            <a:pPr eaLnBrk="1" hangingPunct="1">
              <a:defRPr/>
            </a:pPr>
            <a:r>
              <a:rPr lang="en-US" sz="2800" dirty="0"/>
              <a:t>48 playgrounds</a:t>
            </a:r>
          </a:p>
          <a:p>
            <a:pPr marL="342265" indent="-342265" eaLnBrk="1" hangingPunct="1">
              <a:defRPr/>
            </a:pPr>
            <a:r>
              <a:rPr lang="en-US" sz="2800" dirty="0"/>
              <a:t>10 greenways (26 miles)</a:t>
            </a:r>
            <a:endParaRPr lang="en-US" sz="2800" dirty="0">
              <a:ea typeface="Tahoma"/>
              <a:cs typeface="Tahoma"/>
            </a:endParaRPr>
          </a:p>
          <a:p>
            <a:pPr eaLnBrk="1" hangingPunct="1">
              <a:defRPr/>
            </a:pPr>
            <a:r>
              <a:rPr lang="en-US" sz="2800" dirty="0"/>
              <a:t>51 shelters</a:t>
            </a:r>
          </a:p>
          <a:p>
            <a:pPr eaLnBrk="1" hangingPunct="1">
              <a:defRPr/>
            </a:pPr>
            <a:r>
              <a:rPr lang="en-US" sz="2800" dirty="0"/>
              <a:t>43 soccer fields</a:t>
            </a:r>
          </a:p>
          <a:p>
            <a:pPr eaLnBrk="1" hangingPunct="1">
              <a:defRPr/>
            </a:pPr>
            <a:r>
              <a:rPr lang="en-US" sz="2800" dirty="0"/>
              <a:t>and much more…</a:t>
            </a:r>
          </a:p>
        </p:txBody>
      </p:sp>
      <p:pic>
        <p:nvPicPr>
          <p:cNvPr id="4" name="Picture 3"/>
          <p:cNvPicPr>
            <a:picLocks noChangeAspect="1"/>
          </p:cNvPicPr>
          <p:nvPr/>
        </p:nvPicPr>
        <p:blipFill>
          <a:blip r:embed="rId2"/>
          <a:stretch>
            <a:fillRect/>
          </a:stretch>
        </p:blipFill>
        <p:spPr>
          <a:xfrm>
            <a:off x="4953000" y="1517651"/>
            <a:ext cx="3733800" cy="2368551"/>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3"/>
          <a:stretch>
            <a:fillRect/>
          </a:stretch>
        </p:blipFill>
        <p:spPr>
          <a:xfrm>
            <a:off x="4953000" y="3960814"/>
            <a:ext cx="3733800" cy="2335212"/>
          </a:xfrm>
          <a:prstGeom prst="rect">
            <a:avLst/>
          </a:prstGeom>
          <a:ln>
            <a:noFill/>
          </a:ln>
          <a:effectLst>
            <a:outerShdw blurRad="190500" algn="tl" rotWithShape="0">
              <a:srgbClr val="000000">
                <a:alpha val="70000"/>
              </a:srgbClr>
            </a:outerShdw>
          </a:effectLst>
        </p:spPr>
      </p:pic>
      <p:pic>
        <p:nvPicPr>
          <p:cNvPr id="7" name="Picture 1" descr="page1image44835648">
            <a:extLst>
              <a:ext uri="{FF2B5EF4-FFF2-40B4-BE49-F238E27FC236}">
                <a16:creationId xmlns:a16="http://schemas.microsoft.com/office/drawing/2014/main" id="{7A36CC6E-BBBF-7F44-B6D6-0EAEFFDC446B}"/>
              </a:ext>
            </a:extLst>
          </p:cNvPr>
          <p:cNvPicPr>
            <a:picLocks noChangeAspect="1" noChangeArrowheads="1"/>
          </p:cNvPicPr>
          <p:nvPr/>
        </p:nvPicPr>
        <p:blipFill>
          <a:blip r:embed="rId4" cstate="print">
            <a:lum bright="70000" contrast="-70000"/>
            <a:alphaModFix/>
            <a:extLst>
              <a:ext uri="{BEBA8EAE-BF5A-486C-A8C5-ECC9F3942E4B}">
                <a14:imgProps xmlns:a14="http://schemas.microsoft.com/office/drawing/2010/main">
                  <a14:imgLayer r:embed="rId5">
                    <a14:imgEffect>
                      <a14:colorTemperature colorTemp="11200"/>
                    </a14:imgEffect>
                    <a14:imgEffect>
                      <a14:saturation sat="216000"/>
                    </a14:imgEffect>
                  </a14:imgLayer>
                </a14:imgProps>
              </a:ext>
              <a:ext uri="{28A0092B-C50C-407E-A947-70E740481C1C}">
                <a14:useLocalDpi xmlns:a14="http://schemas.microsoft.com/office/drawing/2010/main" val="0"/>
              </a:ext>
            </a:extLst>
          </a:blip>
          <a:srcRect/>
          <a:stretch>
            <a:fillRect/>
          </a:stretch>
        </p:blipFill>
        <p:spPr bwMode="auto">
          <a:xfrm>
            <a:off x="457200" y="5923341"/>
            <a:ext cx="769942" cy="745370"/>
          </a:xfrm>
          <a:prstGeom prst="rect">
            <a:avLst/>
          </a:prstGeom>
          <a:noFill/>
          <a:ln>
            <a:noFill/>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eaLnBrk="1" hangingPunct="1"/>
            <a:r>
              <a:rPr lang="en-US" dirty="0"/>
              <a:t>Park Maintenance</a:t>
            </a:r>
          </a:p>
        </p:txBody>
      </p:sp>
      <p:sp>
        <p:nvSpPr>
          <p:cNvPr id="23555" name="Rectangle 3"/>
          <p:cNvSpPr>
            <a:spLocks noGrp="1" noChangeArrowheads="1"/>
          </p:cNvSpPr>
          <p:nvPr>
            <p:ph type="body" sz="half" idx="1"/>
          </p:nvPr>
        </p:nvSpPr>
        <p:spPr>
          <a:xfrm>
            <a:off x="457200" y="1600202"/>
            <a:ext cx="3657600" cy="4525963"/>
          </a:xfrm>
        </p:spPr>
        <p:txBody>
          <a:bodyPr/>
          <a:lstStyle/>
          <a:p>
            <a:pPr eaLnBrk="1" hangingPunct="1"/>
            <a:endParaRPr lang="en-US" sz="2800" dirty="0"/>
          </a:p>
          <a:p>
            <a:pPr marL="342265" indent="-342265" eaLnBrk="1" hangingPunct="1"/>
            <a:r>
              <a:rPr lang="en-US" sz="2400" dirty="0"/>
              <a:t>Parks range in size from small neighborhood parks like Granville Park to large Regional Parks like Salem Lake, Quarry at Grant Park, and Winston Lake Park.</a:t>
            </a:r>
            <a:endParaRPr lang="en-US" sz="2400" dirty="0">
              <a:ea typeface="Tahoma"/>
              <a:cs typeface="Tahoma"/>
            </a:endParaRPr>
          </a:p>
        </p:txBody>
      </p:sp>
      <p:pic>
        <p:nvPicPr>
          <p:cNvPr id="23556" name="Picture 1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038600" y="1600202"/>
            <a:ext cx="4953000" cy="3714751"/>
          </a:xfrm>
        </p:spPr>
      </p:pic>
    </p:spTree>
    <p:extLst>
      <p:ext uri="{BB962C8B-B14F-4D97-AF65-F5344CB8AC3E}">
        <p14:creationId xmlns:p14="http://schemas.microsoft.com/office/powerpoint/2010/main" val="2326043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685800" y="457200"/>
            <a:ext cx="7772400" cy="914400"/>
          </a:xfrm>
        </p:spPr>
        <p:txBody>
          <a:bodyPr anchor="b"/>
          <a:lstStyle/>
          <a:p>
            <a:pPr algn="ctr" eaLnBrk="1" hangingPunct="1">
              <a:defRPr/>
            </a:pPr>
            <a:r>
              <a:rPr lang="en-US" dirty="0"/>
              <a:t>Recreation Administration</a:t>
            </a:r>
          </a:p>
        </p:txBody>
      </p:sp>
      <p:sp>
        <p:nvSpPr>
          <p:cNvPr id="112643" name="Rectangle 3"/>
          <p:cNvSpPr>
            <a:spLocks noGrp="1" noChangeArrowheads="1"/>
          </p:cNvSpPr>
          <p:nvPr>
            <p:ph idx="1"/>
          </p:nvPr>
        </p:nvSpPr>
        <p:spPr>
          <a:xfrm>
            <a:off x="152403" y="1905003"/>
            <a:ext cx="4289425" cy="4343397"/>
          </a:xfrm>
        </p:spPr>
        <p:txBody>
          <a:bodyPr/>
          <a:lstStyle/>
          <a:p>
            <a:pPr eaLnBrk="1" hangingPunct="1">
              <a:defRPr/>
            </a:pPr>
            <a:r>
              <a:rPr lang="en-US" sz="2200" dirty="0"/>
              <a:t>Provides direction and supervision for all Recreation &amp; Parks programs</a:t>
            </a:r>
          </a:p>
          <a:p>
            <a:pPr eaLnBrk="1" hangingPunct="1">
              <a:defRPr/>
            </a:pPr>
            <a:r>
              <a:rPr lang="en-US" sz="2200" dirty="0"/>
              <a:t>Administers financial functions of the department</a:t>
            </a:r>
          </a:p>
          <a:p>
            <a:pPr eaLnBrk="1" hangingPunct="1">
              <a:defRPr/>
            </a:pPr>
            <a:r>
              <a:rPr lang="en-US" sz="2200" dirty="0"/>
              <a:t>Provides community education, website design, coordinate reservations of City-operated picnic shelters and other recreation and park facilities</a:t>
            </a:r>
          </a:p>
        </p:txBody>
      </p:sp>
      <p:pic>
        <p:nvPicPr>
          <p:cNvPr id="23558" name="Picture 7"/>
          <p:cNvPicPr>
            <a:picLocks noChangeAspect="1"/>
          </p:cNvPicPr>
          <p:nvPr/>
        </p:nvPicPr>
        <p:blipFill>
          <a:blip r:embed="rId2"/>
          <a:srcRect/>
          <a:stretch>
            <a:fillRect/>
          </a:stretch>
        </p:blipFill>
        <p:spPr bwMode="auto">
          <a:xfrm>
            <a:off x="4972051" y="3962400"/>
            <a:ext cx="3562351" cy="21986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2051" y="1709741"/>
            <a:ext cx="3562351"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descr="page1image44835648">
            <a:extLst>
              <a:ext uri="{FF2B5EF4-FFF2-40B4-BE49-F238E27FC236}">
                <a16:creationId xmlns:a16="http://schemas.microsoft.com/office/drawing/2014/main" id="{9B842079-8E73-1345-A4AB-233AE72AFC34}"/>
              </a:ext>
            </a:extLst>
          </p:cNvPr>
          <p:cNvPicPr>
            <a:picLocks noChangeAspect="1" noChangeArrowheads="1"/>
          </p:cNvPicPr>
          <p:nvPr/>
        </p:nvPicPr>
        <p:blipFill>
          <a:blip r:embed="rId4" cstate="print">
            <a:lum bright="70000" contrast="-70000"/>
            <a:alphaModFix/>
            <a:extLst>
              <a:ext uri="{BEBA8EAE-BF5A-486C-A8C5-ECC9F3942E4B}">
                <a14:imgProps xmlns:a14="http://schemas.microsoft.com/office/drawing/2010/main">
                  <a14:imgLayer r:embed="rId5">
                    <a14:imgEffect>
                      <a14:colorTemperature colorTemp="11200"/>
                    </a14:imgEffect>
                    <a14:imgEffect>
                      <a14:saturation sat="216000"/>
                    </a14:imgEffect>
                  </a14:imgLayer>
                </a14:imgProps>
              </a:ext>
              <a:ext uri="{28A0092B-C50C-407E-A947-70E740481C1C}">
                <a14:useLocalDpi xmlns:a14="http://schemas.microsoft.com/office/drawing/2010/main" val="0"/>
              </a:ext>
            </a:extLst>
          </a:blip>
          <a:srcRect/>
          <a:stretch>
            <a:fillRect/>
          </a:stretch>
        </p:blipFill>
        <p:spPr bwMode="auto">
          <a:xfrm>
            <a:off x="8149431" y="5886825"/>
            <a:ext cx="769942" cy="745370"/>
          </a:xfrm>
          <a:prstGeom prst="rect">
            <a:avLst/>
          </a:prstGeom>
          <a:noFill/>
          <a:ln>
            <a:noFill/>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A7236-D434-4EBC-A4AD-53B60C51AFB1}"/>
              </a:ext>
            </a:extLst>
          </p:cNvPr>
          <p:cNvSpPr>
            <a:spLocks noGrp="1"/>
          </p:cNvSpPr>
          <p:nvPr>
            <p:ph type="title"/>
          </p:nvPr>
        </p:nvSpPr>
        <p:spPr/>
        <p:txBody>
          <a:bodyPr/>
          <a:lstStyle/>
          <a:p>
            <a:pPr algn="ctr"/>
            <a:r>
              <a:rPr lang="en-US" dirty="0"/>
              <a:t>Upcoming Activities and </a:t>
            </a:r>
            <a:br>
              <a:rPr lang="en-US" dirty="0"/>
            </a:br>
            <a:r>
              <a:rPr lang="en-US" dirty="0"/>
              <a:t>Events QR Code</a:t>
            </a:r>
          </a:p>
        </p:txBody>
      </p:sp>
      <p:pic>
        <p:nvPicPr>
          <p:cNvPr id="5" name="Content Placeholder 4" descr="Qr code&#10;&#10;Description automatically generated">
            <a:extLst>
              <a:ext uri="{FF2B5EF4-FFF2-40B4-BE49-F238E27FC236}">
                <a16:creationId xmlns:a16="http://schemas.microsoft.com/office/drawing/2014/main" id="{66B45E0C-8678-404F-A73E-773AC136072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4600" y="1905000"/>
            <a:ext cx="4114800" cy="4114800"/>
          </a:xfrm>
        </p:spPr>
      </p:pic>
    </p:spTree>
    <p:extLst>
      <p:ext uri="{BB962C8B-B14F-4D97-AF65-F5344CB8AC3E}">
        <p14:creationId xmlns:p14="http://schemas.microsoft.com/office/powerpoint/2010/main" val="1425427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C1FCD-45B6-4244-970B-1274EB6B5672}"/>
              </a:ext>
            </a:extLst>
          </p:cNvPr>
          <p:cNvSpPr>
            <a:spLocks noGrp="1"/>
          </p:cNvSpPr>
          <p:nvPr>
            <p:ph type="title"/>
          </p:nvPr>
        </p:nvSpPr>
        <p:spPr/>
        <p:txBody>
          <a:bodyPr/>
          <a:lstStyle/>
          <a:p>
            <a:pPr algn="ctr"/>
            <a:r>
              <a:rPr lang="en-US" dirty="0"/>
              <a:t>Monthly Update Emails </a:t>
            </a:r>
            <a:br>
              <a:rPr lang="en-US" dirty="0"/>
            </a:br>
            <a:r>
              <a:rPr lang="en-US" dirty="0"/>
              <a:t>QR Code</a:t>
            </a:r>
          </a:p>
        </p:txBody>
      </p:sp>
      <p:pic>
        <p:nvPicPr>
          <p:cNvPr id="5" name="Content Placeholder 4" descr="Qr code&#10;&#10;Description automatically generated">
            <a:extLst>
              <a:ext uri="{FF2B5EF4-FFF2-40B4-BE49-F238E27FC236}">
                <a16:creationId xmlns:a16="http://schemas.microsoft.com/office/drawing/2014/main" id="{7EDB15C2-99BE-4FBF-969A-1DAE390F96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8128" y="1914239"/>
            <a:ext cx="4067743" cy="4096322"/>
          </a:xfrm>
        </p:spPr>
      </p:pic>
    </p:spTree>
    <p:extLst>
      <p:ext uri="{BB962C8B-B14F-4D97-AF65-F5344CB8AC3E}">
        <p14:creationId xmlns:p14="http://schemas.microsoft.com/office/powerpoint/2010/main" val="3739987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D9CEA5-2A8E-3443-9DB4-D143753C79D5}"/>
              </a:ext>
            </a:extLst>
          </p:cNvPr>
          <p:cNvSpPr>
            <a:spLocks noGrp="1"/>
          </p:cNvSpPr>
          <p:nvPr>
            <p:ph idx="1"/>
          </p:nvPr>
        </p:nvSpPr>
        <p:spPr>
          <a:xfrm>
            <a:off x="445477" y="5181600"/>
            <a:ext cx="8229600" cy="1219200"/>
          </a:xfrm>
        </p:spPr>
        <p:txBody>
          <a:bodyPr/>
          <a:lstStyle/>
          <a:p>
            <a:pPr marL="0" indent="0" algn="ctr">
              <a:buNone/>
            </a:pPr>
            <a:r>
              <a:rPr lang="en-US" dirty="0"/>
              <a:t>WePLAYevents@cityofws.org</a:t>
            </a:r>
          </a:p>
          <a:p>
            <a:pPr marL="0" indent="0" algn="ctr">
              <a:buNone/>
            </a:pPr>
            <a:r>
              <a:rPr lang="en-US" dirty="0"/>
              <a:t>www.WePLAY.ws</a:t>
            </a:r>
          </a:p>
        </p:txBody>
      </p:sp>
      <p:pic>
        <p:nvPicPr>
          <p:cNvPr id="9" name="Picture 1" descr="page1image44835648">
            <a:extLst>
              <a:ext uri="{FF2B5EF4-FFF2-40B4-BE49-F238E27FC236}">
                <a16:creationId xmlns:a16="http://schemas.microsoft.com/office/drawing/2014/main" id="{10C4C471-19F0-8442-88B7-E0B3E81D7D2F}"/>
              </a:ext>
            </a:extLst>
          </p:cNvPr>
          <p:cNvPicPr>
            <a:picLocks noChangeAspect="1" noChangeArrowheads="1"/>
          </p:cNvPicPr>
          <p:nvPr/>
        </p:nvPicPr>
        <p:blipFill>
          <a:blip r:embed="rId2" cstate="print">
            <a:lum bright="70000" contrast="-70000"/>
            <a:alphaModFix/>
            <a:extLst>
              <a:ext uri="{BEBA8EAE-BF5A-486C-A8C5-ECC9F3942E4B}">
                <a14:imgProps xmlns:a14="http://schemas.microsoft.com/office/drawing/2010/main">
                  <a14:imgLayer r:embed="rId3">
                    <a14:imgEffect>
                      <a14:colorTemperature colorTemp="11200"/>
                    </a14:imgEffect>
                    <a14:imgEffect>
                      <a14:saturation sat="216000"/>
                    </a14:imgEffect>
                  </a14:imgLayer>
                </a14:imgProps>
              </a:ext>
              <a:ext uri="{28A0092B-C50C-407E-A947-70E740481C1C}">
                <a14:useLocalDpi xmlns:a14="http://schemas.microsoft.com/office/drawing/2010/main" val="0"/>
              </a:ext>
            </a:extLst>
          </a:blip>
          <a:srcRect/>
          <a:stretch>
            <a:fillRect/>
          </a:stretch>
        </p:blipFill>
        <p:spPr bwMode="auto">
          <a:xfrm>
            <a:off x="8069258" y="5856176"/>
            <a:ext cx="769942" cy="745370"/>
          </a:xfrm>
          <a:prstGeom prst="rect">
            <a:avLst/>
          </a:prstGeom>
          <a:noFill/>
          <a:ln>
            <a:noFill/>
          </a:ln>
        </p:spPr>
      </p:pic>
      <p:pic>
        <p:nvPicPr>
          <p:cNvPr id="12" name="Picture 11">
            <a:extLst>
              <a:ext uri="{FF2B5EF4-FFF2-40B4-BE49-F238E27FC236}">
                <a16:creationId xmlns:a16="http://schemas.microsoft.com/office/drawing/2014/main" id="{4139F5E7-B7E0-A44F-A111-E659C7AC54E1}"/>
              </a:ext>
            </a:extLst>
          </p:cNvPr>
          <p:cNvPicPr>
            <a:picLocks noChangeAspect="1"/>
          </p:cNvPicPr>
          <p:nvPr/>
        </p:nvPicPr>
        <p:blipFill>
          <a:blip r:embed="rId4"/>
          <a:stretch>
            <a:fillRect/>
          </a:stretch>
        </p:blipFill>
        <p:spPr>
          <a:xfrm>
            <a:off x="2078764" y="1676400"/>
            <a:ext cx="4963026" cy="2794000"/>
          </a:xfrm>
          <a:prstGeom prst="rect">
            <a:avLst/>
          </a:prstGeom>
        </p:spPr>
      </p:pic>
    </p:spTree>
    <p:extLst>
      <p:ext uri="{BB962C8B-B14F-4D97-AF65-F5344CB8AC3E}">
        <p14:creationId xmlns:p14="http://schemas.microsoft.com/office/powerpoint/2010/main" val="784593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p:txBody>
          <a:bodyPr/>
          <a:lstStyle/>
          <a:p>
            <a:pPr eaLnBrk="1" hangingPunct="1"/>
            <a:r>
              <a:rPr lang="en-US" dirty="0"/>
              <a:t>Recreation &amp; Parks Commission</a:t>
            </a:r>
          </a:p>
        </p:txBody>
      </p:sp>
      <p:sp>
        <p:nvSpPr>
          <p:cNvPr id="35844" name="Rectangle 5"/>
          <p:cNvSpPr>
            <a:spLocks noGrp="1" noChangeArrowheads="1"/>
          </p:cNvSpPr>
          <p:nvPr>
            <p:ph type="body" sz="half" idx="2"/>
          </p:nvPr>
        </p:nvSpPr>
        <p:spPr>
          <a:xfrm>
            <a:off x="4876800" y="1600202"/>
            <a:ext cx="3810000" cy="4525963"/>
          </a:xfrm>
        </p:spPr>
        <p:txBody>
          <a:bodyPr/>
          <a:lstStyle/>
          <a:p>
            <a:pPr eaLnBrk="1" hangingPunct="1"/>
            <a:r>
              <a:rPr lang="en-US" sz="2400" dirty="0"/>
              <a:t>Eleven members appointed by the Mayor and approved by the City Council. </a:t>
            </a:r>
          </a:p>
          <a:p>
            <a:pPr marL="0" indent="0" eaLnBrk="1" hangingPunct="1">
              <a:buNone/>
            </a:pPr>
            <a:endParaRPr lang="en-US" sz="2400" dirty="0"/>
          </a:p>
          <a:p>
            <a:pPr eaLnBrk="1" hangingPunct="1"/>
            <a:r>
              <a:rPr lang="en-US" sz="2400" dirty="0"/>
              <a:t>Serves as an advisory board which, sets policy and provides direction for the department.</a:t>
            </a:r>
          </a:p>
        </p:txBody>
      </p:sp>
      <p:pic>
        <p:nvPicPr>
          <p:cNvPr id="6" name="Picture 1" descr="page1image44835648">
            <a:extLst>
              <a:ext uri="{FF2B5EF4-FFF2-40B4-BE49-F238E27FC236}">
                <a16:creationId xmlns:a16="http://schemas.microsoft.com/office/drawing/2014/main" id="{28A79FCC-7ABB-E147-8565-E3682A7DCFEF}"/>
              </a:ext>
            </a:extLst>
          </p:cNvPr>
          <p:cNvPicPr>
            <a:picLocks noChangeAspect="1" noChangeArrowheads="1"/>
          </p:cNvPicPr>
          <p:nvPr/>
        </p:nvPicPr>
        <p:blipFill>
          <a:blip r:embed="rId3" cstate="print">
            <a:lum bright="70000" contrast="-70000"/>
            <a:alphaModFix/>
            <a:extLst>
              <a:ext uri="{BEBA8EAE-BF5A-486C-A8C5-ECC9F3942E4B}">
                <a14:imgProps xmlns:a14="http://schemas.microsoft.com/office/drawing/2010/main">
                  <a14:imgLayer r:embed="rId4">
                    <a14:imgEffect>
                      <a14:colorTemperature colorTemp="11200"/>
                    </a14:imgEffect>
                    <a14:imgEffect>
                      <a14:saturation sat="216000"/>
                    </a14:imgEffect>
                  </a14:imgLayer>
                </a14:imgProps>
              </a:ext>
              <a:ext uri="{28A0092B-C50C-407E-A947-70E740481C1C}">
                <a14:useLocalDpi xmlns:a14="http://schemas.microsoft.com/office/drawing/2010/main" val="0"/>
              </a:ext>
            </a:extLst>
          </a:blip>
          <a:srcRect/>
          <a:stretch>
            <a:fillRect/>
          </a:stretch>
        </p:blipFill>
        <p:spPr bwMode="auto">
          <a:xfrm>
            <a:off x="8229600" y="5867402"/>
            <a:ext cx="769942" cy="745370"/>
          </a:xfrm>
          <a:prstGeom prst="rect">
            <a:avLst/>
          </a:prstGeom>
          <a:noFill/>
          <a:ln>
            <a:noFill/>
          </a:ln>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1828800"/>
            <a:ext cx="4368800" cy="3276600"/>
          </a:xfrm>
          <a:prstGeom prst="rect">
            <a:avLst/>
          </a:prstGeom>
        </p:spPr>
      </p:pic>
    </p:spTree>
    <p:extLst>
      <p:ext uri="{BB962C8B-B14F-4D97-AF65-F5344CB8AC3E}">
        <p14:creationId xmlns:p14="http://schemas.microsoft.com/office/powerpoint/2010/main" val="248643939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34788" y="304802"/>
            <a:ext cx="8229600" cy="990600"/>
          </a:xfrm>
        </p:spPr>
        <p:txBody>
          <a:bodyPr anchor="b"/>
          <a:lstStyle/>
          <a:p>
            <a:pPr algn="ctr" eaLnBrk="1" hangingPunct="1">
              <a:defRPr/>
            </a:pPr>
            <a:r>
              <a:rPr lang="en-US" dirty="0"/>
              <a:t>Divisions</a:t>
            </a:r>
          </a:p>
        </p:txBody>
      </p:sp>
      <p:sp>
        <p:nvSpPr>
          <p:cNvPr id="6" name="Content Placeholder 5">
            <a:extLst>
              <a:ext uri="{FF2B5EF4-FFF2-40B4-BE49-F238E27FC236}">
                <a16:creationId xmlns:a16="http://schemas.microsoft.com/office/drawing/2014/main" id="{800D7C49-4FEC-9B47-A24A-34718C6D9C6B}"/>
              </a:ext>
            </a:extLst>
          </p:cNvPr>
          <p:cNvSpPr>
            <a:spLocks noGrp="1"/>
          </p:cNvSpPr>
          <p:nvPr>
            <p:ph sz="half" idx="1"/>
          </p:nvPr>
        </p:nvSpPr>
        <p:spPr>
          <a:xfrm>
            <a:off x="457200" y="2803878"/>
            <a:ext cx="4038600" cy="3581400"/>
          </a:xfrm>
        </p:spPr>
        <p:txBody>
          <a:bodyPr/>
          <a:lstStyle/>
          <a:p>
            <a:r>
              <a:rPr lang="en-US" dirty="0"/>
              <a:t>Athletics</a:t>
            </a:r>
          </a:p>
          <a:p>
            <a:r>
              <a:rPr lang="en-US" dirty="0"/>
              <a:t>Aquatics</a:t>
            </a:r>
          </a:p>
          <a:p>
            <a:r>
              <a:rPr lang="en-US" dirty="0"/>
              <a:t>Golf Courses</a:t>
            </a:r>
          </a:p>
          <a:p>
            <a:r>
              <a:rPr lang="en-US" dirty="0"/>
              <a:t>Public Lakes</a:t>
            </a:r>
          </a:p>
          <a:p>
            <a:r>
              <a:rPr lang="en-US" dirty="0"/>
              <a:t>Park Maintenance</a:t>
            </a:r>
          </a:p>
        </p:txBody>
      </p:sp>
      <p:sp>
        <p:nvSpPr>
          <p:cNvPr id="8" name="Content Placeholder 7">
            <a:extLst>
              <a:ext uri="{FF2B5EF4-FFF2-40B4-BE49-F238E27FC236}">
                <a16:creationId xmlns:a16="http://schemas.microsoft.com/office/drawing/2014/main" id="{E3E027EF-6B3E-AD4C-9A3F-D79657F163AF}"/>
              </a:ext>
            </a:extLst>
          </p:cNvPr>
          <p:cNvSpPr>
            <a:spLocks noGrp="1"/>
          </p:cNvSpPr>
          <p:nvPr>
            <p:ph sz="half" idx="2"/>
          </p:nvPr>
        </p:nvSpPr>
        <p:spPr>
          <a:xfrm>
            <a:off x="4607859" y="2740083"/>
            <a:ext cx="4249270" cy="3581400"/>
          </a:xfrm>
        </p:spPr>
        <p:txBody>
          <a:bodyPr/>
          <a:lstStyle/>
          <a:p>
            <a:r>
              <a:rPr lang="en-US" dirty="0"/>
              <a:t>Historical Parks</a:t>
            </a:r>
          </a:p>
          <a:p>
            <a:r>
              <a:rPr lang="en-US" dirty="0"/>
              <a:t>Therapeutic Recreation</a:t>
            </a:r>
          </a:p>
          <a:p>
            <a:r>
              <a:rPr lang="en-US" dirty="0"/>
              <a:t>Recreation Admin</a:t>
            </a:r>
          </a:p>
          <a:p>
            <a:r>
              <a:rPr lang="en-US" dirty="0"/>
              <a:t>Recreation Centers</a:t>
            </a:r>
          </a:p>
          <a:p>
            <a:r>
              <a:rPr lang="en-US" dirty="0"/>
              <a:t>Tennis Center</a:t>
            </a:r>
          </a:p>
          <a:p>
            <a:endParaRPr lang="en-US" dirty="0"/>
          </a:p>
        </p:txBody>
      </p:sp>
      <p:sp>
        <p:nvSpPr>
          <p:cNvPr id="108548" name="Text Box 4"/>
          <p:cNvSpPr txBox="1">
            <a:spLocks noChangeArrowheads="1"/>
          </p:cNvSpPr>
          <p:nvPr/>
        </p:nvSpPr>
        <p:spPr bwMode="auto">
          <a:xfrm>
            <a:off x="286871" y="1459897"/>
            <a:ext cx="8839200" cy="1408078"/>
          </a:xfrm>
          <a:prstGeom prst="rect">
            <a:avLst/>
          </a:prstGeom>
          <a:noFill/>
          <a:ln w="9525">
            <a:noFill/>
            <a:miter lim="800000"/>
            <a:headEnd/>
            <a:tailEnd/>
          </a:ln>
          <a:effectLst/>
        </p:spPr>
        <p:txBody>
          <a:bodyPr>
            <a:spAutoFit/>
          </a:bodyPr>
          <a:lstStyle/>
          <a:p>
            <a:pPr eaLnBrk="1" hangingPunct="1">
              <a:spcBef>
                <a:spcPct val="50000"/>
              </a:spcBef>
              <a:defRPr/>
            </a:pPr>
            <a:r>
              <a:rPr lang="en-US" sz="1900" dirty="0">
                <a:solidFill>
                  <a:srgbClr val="FFFFFF"/>
                </a:solidFill>
                <a:effectLst>
                  <a:outerShdw blurRad="38100" dist="38100" dir="2700000" algn="tl">
                    <a:srgbClr val="000000"/>
                  </a:outerShdw>
                </a:effectLst>
              </a:rPr>
              <a:t>One hundred and two (102) full time staff enhance the quality of life for citizens while delivering a variety of indoor/outdoor leisure and cultural activities throughout the City. </a:t>
            </a:r>
          </a:p>
          <a:p>
            <a:pPr eaLnBrk="1" hangingPunct="1">
              <a:spcBef>
                <a:spcPct val="50000"/>
              </a:spcBef>
              <a:defRPr/>
            </a:pPr>
            <a:r>
              <a:rPr lang="en-US" sz="1900" dirty="0">
                <a:solidFill>
                  <a:srgbClr val="FFFFFF"/>
                </a:solidFill>
                <a:effectLst>
                  <a:outerShdw blurRad="38100" dist="38100" dir="2700000" algn="tl">
                    <a:srgbClr val="000000"/>
                  </a:outerShdw>
                </a:effectLst>
              </a:rPr>
              <a:t>Department consist of ten (10) units:</a:t>
            </a:r>
          </a:p>
        </p:txBody>
      </p:sp>
      <p:pic>
        <p:nvPicPr>
          <p:cNvPr id="7" name="Picture 1" descr="page1image44835648">
            <a:extLst>
              <a:ext uri="{FF2B5EF4-FFF2-40B4-BE49-F238E27FC236}">
                <a16:creationId xmlns:a16="http://schemas.microsoft.com/office/drawing/2014/main" id="{0129FE6E-C2EF-E443-8BDD-D1660F20378D}"/>
              </a:ext>
            </a:extLst>
          </p:cNvPr>
          <p:cNvPicPr>
            <a:picLocks noChangeAspect="1" noChangeArrowheads="1"/>
          </p:cNvPicPr>
          <p:nvPr/>
        </p:nvPicPr>
        <p:blipFill>
          <a:blip r:embed="rId3" cstate="print">
            <a:lum bright="70000" contrast="-70000"/>
            <a:alphaModFix/>
            <a:extLst>
              <a:ext uri="{BEBA8EAE-BF5A-486C-A8C5-ECC9F3942E4B}">
                <a14:imgProps xmlns:a14="http://schemas.microsoft.com/office/drawing/2010/main">
                  <a14:imgLayer r:embed="rId4">
                    <a14:imgEffect>
                      <a14:colorTemperature colorTemp="11200"/>
                    </a14:imgEffect>
                    <a14:imgEffect>
                      <a14:saturation sat="216000"/>
                    </a14:imgEffect>
                  </a14:imgLayer>
                </a14:imgProps>
              </a:ext>
              <a:ext uri="{28A0092B-C50C-407E-A947-70E740481C1C}">
                <a14:useLocalDpi xmlns:a14="http://schemas.microsoft.com/office/drawing/2010/main" val="0"/>
              </a:ext>
            </a:extLst>
          </a:blip>
          <a:srcRect/>
          <a:stretch>
            <a:fillRect/>
          </a:stretch>
        </p:blipFill>
        <p:spPr bwMode="auto">
          <a:xfrm>
            <a:off x="8229600" y="6008111"/>
            <a:ext cx="769942" cy="745370"/>
          </a:xfrm>
          <a:prstGeom prst="rect">
            <a:avLst/>
          </a:prstGeom>
          <a:noFill/>
          <a:ln>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7" name="Rectangle 5"/>
          <p:cNvSpPr>
            <a:spLocks noGrp="1" noChangeArrowheads="1"/>
          </p:cNvSpPr>
          <p:nvPr>
            <p:ph type="title"/>
          </p:nvPr>
        </p:nvSpPr>
        <p:spPr/>
        <p:txBody>
          <a:bodyPr/>
          <a:lstStyle/>
          <a:p>
            <a:pPr algn="ctr"/>
            <a:r>
              <a:rPr lang="en-US" dirty="0"/>
              <a:t>Operate &amp; Maintain</a:t>
            </a:r>
          </a:p>
        </p:txBody>
      </p:sp>
      <p:sp>
        <p:nvSpPr>
          <p:cNvPr id="4" name="Text Placeholder 3">
            <a:extLst>
              <a:ext uri="{FF2B5EF4-FFF2-40B4-BE49-F238E27FC236}">
                <a16:creationId xmlns:a16="http://schemas.microsoft.com/office/drawing/2014/main" id="{2AB1CAF3-F00F-7645-87AE-59AF082EDC83}"/>
              </a:ext>
            </a:extLst>
          </p:cNvPr>
          <p:cNvSpPr>
            <a:spLocks noGrp="1"/>
          </p:cNvSpPr>
          <p:nvPr>
            <p:ph type="body" sz="half" idx="1"/>
          </p:nvPr>
        </p:nvSpPr>
        <p:spPr>
          <a:xfrm>
            <a:off x="838200" y="1522493"/>
            <a:ext cx="4038600" cy="4525963"/>
          </a:xfrm>
        </p:spPr>
        <p:txBody>
          <a:bodyPr/>
          <a:lstStyle/>
          <a:p>
            <a:pPr marL="342265" indent="-342265">
              <a:lnSpc>
                <a:spcPct val="150000"/>
              </a:lnSpc>
            </a:pPr>
            <a:r>
              <a:rPr lang="en-US" sz="1800" dirty="0">
                <a:effectLst/>
              </a:rPr>
              <a:t>3800+ Acres of Land</a:t>
            </a:r>
            <a:endParaRPr lang="en-US" dirty="0"/>
          </a:p>
          <a:p>
            <a:pPr marL="342265" lvl="0" indent="-342265">
              <a:lnSpc>
                <a:spcPct val="150000"/>
              </a:lnSpc>
            </a:pPr>
            <a:r>
              <a:rPr lang="en-US" sz="1800" dirty="0">
                <a:effectLst/>
              </a:rPr>
              <a:t>80+ Parks</a:t>
            </a:r>
            <a:endParaRPr lang="en-US" sz="1800" dirty="0">
              <a:ea typeface="Tahoma"/>
              <a:cs typeface="Tahoma"/>
            </a:endParaRPr>
          </a:p>
          <a:p>
            <a:pPr marL="342265" lvl="0" indent="-342265">
              <a:lnSpc>
                <a:spcPct val="150000"/>
              </a:lnSpc>
            </a:pPr>
            <a:r>
              <a:rPr lang="en-US" sz="1800" dirty="0">
                <a:effectLst/>
              </a:rPr>
              <a:t>26 Miles of Greenway</a:t>
            </a:r>
            <a:endParaRPr lang="en-US" sz="1800" dirty="0">
              <a:ea typeface="Tahoma"/>
              <a:cs typeface="Tahoma"/>
            </a:endParaRPr>
          </a:p>
          <a:p>
            <a:pPr lvl="0">
              <a:lnSpc>
                <a:spcPct val="150000"/>
              </a:lnSpc>
            </a:pPr>
            <a:r>
              <a:rPr lang="en-US" sz="1800" dirty="0">
                <a:effectLst/>
              </a:rPr>
              <a:t>17 Recreation Centers</a:t>
            </a:r>
          </a:p>
          <a:p>
            <a:pPr lvl="0">
              <a:lnSpc>
                <a:spcPct val="150000"/>
              </a:lnSpc>
            </a:pPr>
            <a:r>
              <a:rPr lang="en-US" sz="1800" dirty="0">
                <a:effectLst/>
              </a:rPr>
              <a:t>51 Picnic Shelters</a:t>
            </a:r>
          </a:p>
          <a:p>
            <a:pPr lvl="0">
              <a:lnSpc>
                <a:spcPct val="150000"/>
              </a:lnSpc>
            </a:pPr>
            <a:r>
              <a:rPr lang="en-US" sz="1800" dirty="0">
                <a:effectLst/>
              </a:rPr>
              <a:t>48 Playgrounds</a:t>
            </a:r>
          </a:p>
          <a:p>
            <a:pPr lvl="0">
              <a:lnSpc>
                <a:spcPct val="150000"/>
              </a:lnSpc>
            </a:pPr>
            <a:r>
              <a:rPr lang="en-US" sz="1800" dirty="0">
                <a:effectLst/>
              </a:rPr>
              <a:t>43 Soccer Fields</a:t>
            </a:r>
          </a:p>
          <a:p>
            <a:pPr lvl="0">
              <a:lnSpc>
                <a:spcPct val="150000"/>
              </a:lnSpc>
            </a:pPr>
            <a:r>
              <a:rPr lang="en-US" sz="1800" dirty="0">
                <a:effectLst/>
              </a:rPr>
              <a:t>47 Softball Fields</a:t>
            </a:r>
          </a:p>
          <a:p>
            <a:pPr lvl="0">
              <a:lnSpc>
                <a:spcPct val="150000"/>
              </a:lnSpc>
            </a:pPr>
            <a:r>
              <a:rPr lang="en-US" sz="1800" dirty="0">
                <a:effectLst/>
              </a:rPr>
              <a:t>1 Historic Park, 2 Golf Courses</a:t>
            </a:r>
          </a:p>
          <a:p>
            <a:pPr lvl="0">
              <a:lnSpc>
                <a:spcPct val="150000"/>
              </a:lnSpc>
            </a:pPr>
            <a:r>
              <a:rPr lang="en-US" sz="1800" dirty="0">
                <a:effectLst/>
              </a:rPr>
              <a:t>1 Skate Park</a:t>
            </a:r>
          </a:p>
        </p:txBody>
      </p:sp>
      <p:sp>
        <p:nvSpPr>
          <p:cNvPr id="64515" name="Rectangle 3"/>
          <p:cNvSpPr>
            <a:spLocks noGrp="1" noChangeArrowheads="1"/>
          </p:cNvSpPr>
          <p:nvPr>
            <p:ph sz="half" idx="2"/>
          </p:nvPr>
        </p:nvSpPr>
        <p:spPr/>
        <p:txBody>
          <a:bodyPr/>
          <a:lstStyle/>
          <a:p>
            <a:pPr lvl="0">
              <a:lnSpc>
                <a:spcPct val="150000"/>
              </a:lnSpc>
            </a:pPr>
            <a:r>
              <a:rPr lang="en-US" sz="1800" dirty="0">
                <a:effectLst/>
              </a:rPr>
              <a:t>109 Tennis Courts</a:t>
            </a:r>
          </a:p>
          <a:p>
            <a:pPr lvl="0">
              <a:lnSpc>
                <a:spcPct val="150000"/>
              </a:lnSpc>
            </a:pPr>
            <a:r>
              <a:rPr lang="en-US" sz="1800" dirty="0">
                <a:effectLst/>
              </a:rPr>
              <a:t>23 Fitness Trails</a:t>
            </a:r>
          </a:p>
          <a:p>
            <a:pPr lvl="0">
              <a:lnSpc>
                <a:spcPct val="150000"/>
              </a:lnSpc>
            </a:pPr>
            <a:r>
              <a:rPr lang="en-US" sz="1800" dirty="0">
                <a:effectLst/>
              </a:rPr>
              <a:t>8 Pools</a:t>
            </a:r>
          </a:p>
          <a:p>
            <a:pPr lvl="0">
              <a:lnSpc>
                <a:spcPct val="150000"/>
              </a:lnSpc>
            </a:pPr>
            <a:r>
              <a:rPr lang="en-US" sz="1800" dirty="0">
                <a:effectLst/>
              </a:rPr>
              <a:t>11 Spraygrounds</a:t>
            </a:r>
          </a:p>
          <a:p>
            <a:pPr lvl="0">
              <a:lnSpc>
                <a:spcPct val="150000"/>
              </a:lnSpc>
            </a:pPr>
            <a:r>
              <a:rPr lang="en-US" sz="1800" dirty="0">
                <a:effectLst/>
              </a:rPr>
              <a:t>6 Volleyball Courts</a:t>
            </a:r>
          </a:p>
          <a:p>
            <a:pPr lvl="0">
              <a:lnSpc>
                <a:spcPct val="150000"/>
              </a:lnSpc>
            </a:pPr>
            <a:r>
              <a:rPr lang="en-US" sz="1800" dirty="0">
                <a:effectLst/>
              </a:rPr>
              <a:t>25 Basketball Courts</a:t>
            </a:r>
          </a:p>
          <a:p>
            <a:pPr lvl="0">
              <a:lnSpc>
                <a:spcPct val="150000"/>
              </a:lnSpc>
            </a:pPr>
            <a:r>
              <a:rPr lang="en-US" sz="1800" dirty="0">
                <a:effectLst/>
              </a:rPr>
              <a:t>2 Recreational Lakes</a:t>
            </a:r>
          </a:p>
          <a:p>
            <a:pPr marL="342265" lvl="0" indent="-342265">
              <a:lnSpc>
                <a:spcPct val="150000"/>
              </a:lnSpc>
            </a:pPr>
            <a:r>
              <a:rPr lang="en-US" sz="1800" dirty="0">
                <a:effectLst/>
              </a:rPr>
              <a:t>3 Dog Parks</a:t>
            </a:r>
            <a:endParaRPr lang="en-US" sz="1800" dirty="0">
              <a:ea typeface="Tahoma"/>
              <a:cs typeface="Tahoma"/>
            </a:endParaRPr>
          </a:p>
          <a:p>
            <a:pPr lvl="0">
              <a:lnSpc>
                <a:spcPct val="150000"/>
              </a:lnSpc>
            </a:pPr>
            <a:r>
              <a:rPr lang="en-US" sz="1800" dirty="0">
                <a:effectLst/>
              </a:rPr>
              <a:t>1 Tennis Center (Joe White)</a:t>
            </a:r>
          </a:p>
          <a:p>
            <a:pPr lvl="0">
              <a:lnSpc>
                <a:spcPct val="150000"/>
              </a:lnSpc>
            </a:pPr>
            <a:r>
              <a:rPr lang="en-US" sz="1800" dirty="0">
                <a:effectLst/>
              </a:rPr>
              <a:t>1 Football Field </a:t>
            </a:r>
          </a:p>
          <a:p>
            <a:pPr marL="0" indent="0">
              <a:buNone/>
            </a:pPr>
            <a:endParaRPr lang="en-US" dirty="0"/>
          </a:p>
        </p:txBody>
      </p:sp>
      <p:sp>
        <p:nvSpPr>
          <p:cNvPr id="64516" name="Rectangle 4"/>
          <p:cNvSpPr>
            <a:spLocks noChangeArrowheads="1"/>
          </p:cNvSpPr>
          <p:nvPr/>
        </p:nvSpPr>
        <p:spPr bwMode="auto">
          <a:xfrm>
            <a:off x="4429128" y="3260726"/>
            <a:ext cx="22002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buFontTx/>
              <a:buChar char="•"/>
              <a:defRPr/>
            </a:pPr>
            <a:endParaRPr lang="en-US" sz="1600" dirty="0">
              <a:solidFill>
                <a:srgbClr val="FFFFFF"/>
              </a:solidFill>
              <a:effectLst>
                <a:outerShdw blurRad="38100" dist="38100" dir="2700000" algn="tl">
                  <a:srgbClr val="000000"/>
                </a:outerShdw>
              </a:effectLst>
              <a:latin typeface="Arial Black" panose="020B0A04020102020204" pitchFamily="34" charset="0"/>
            </a:endParaRPr>
          </a:p>
        </p:txBody>
      </p:sp>
      <p:sp>
        <p:nvSpPr>
          <p:cNvPr id="64518" name="Rectangle 6"/>
          <p:cNvSpPr>
            <a:spLocks noChangeArrowheads="1"/>
          </p:cNvSpPr>
          <p:nvPr/>
        </p:nvSpPr>
        <p:spPr bwMode="auto">
          <a:xfrm>
            <a:off x="838200" y="1219200"/>
            <a:ext cx="40386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u"/>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buChar char="–"/>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buChar char="u"/>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buChar char="u"/>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buChar char="u"/>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buChar char="u"/>
              <a:defRPr>
                <a:solidFill>
                  <a:schemeClr val="tx1"/>
                </a:solidFill>
                <a:effectLst>
                  <a:outerShdw blurRad="38100" dist="38100" dir="2700000" algn="tl">
                    <a:srgbClr val="000000"/>
                  </a:outerShdw>
                </a:effectLst>
                <a:latin typeface="Verdana" panose="020B0604030504040204" pitchFamily="34" charset="0"/>
              </a:defRPr>
            </a:lvl9pPr>
          </a:lstStyle>
          <a:p>
            <a:pPr eaLnBrk="1" hangingPunct="1">
              <a:spcBef>
                <a:spcPct val="10000"/>
              </a:spcBef>
              <a:buFont typeface="Wingdings" panose="05000000000000000000" pitchFamily="2" charset="2"/>
              <a:buNone/>
              <a:defRPr/>
            </a:pPr>
            <a:endParaRPr lang="en-US" sz="1600" dirty="0">
              <a:solidFill>
                <a:srgbClr val="FFFFFF"/>
              </a:solidFill>
              <a:latin typeface="Arial Black" panose="020B0A04020102020204" pitchFamily="34" charset="0"/>
            </a:endParaRPr>
          </a:p>
        </p:txBody>
      </p:sp>
      <p:pic>
        <p:nvPicPr>
          <p:cNvPr id="8" name="Picture 1" descr="page1image44835648">
            <a:extLst>
              <a:ext uri="{FF2B5EF4-FFF2-40B4-BE49-F238E27FC236}">
                <a16:creationId xmlns:a16="http://schemas.microsoft.com/office/drawing/2014/main" id="{C3C6D9A2-A216-2244-98B0-4358EF613A38}"/>
              </a:ext>
            </a:extLst>
          </p:cNvPr>
          <p:cNvPicPr>
            <a:picLocks noChangeAspect="1" noChangeArrowheads="1"/>
          </p:cNvPicPr>
          <p:nvPr/>
        </p:nvPicPr>
        <p:blipFill>
          <a:blip r:embed="rId3" cstate="print">
            <a:lum bright="70000" contrast="-70000"/>
            <a:alphaModFix/>
            <a:extLst>
              <a:ext uri="{BEBA8EAE-BF5A-486C-A8C5-ECC9F3942E4B}">
                <a14:imgProps xmlns:a14="http://schemas.microsoft.com/office/drawing/2010/main">
                  <a14:imgLayer r:embed="rId4">
                    <a14:imgEffect>
                      <a14:colorTemperature colorTemp="11200"/>
                    </a14:imgEffect>
                    <a14:imgEffect>
                      <a14:saturation sat="216000"/>
                    </a14:imgEffect>
                  </a14:imgLayer>
                </a14:imgProps>
              </a:ext>
              <a:ext uri="{28A0092B-C50C-407E-A947-70E740481C1C}">
                <a14:useLocalDpi xmlns:a14="http://schemas.microsoft.com/office/drawing/2010/main" val="0"/>
              </a:ext>
            </a:extLst>
          </a:blip>
          <a:srcRect/>
          <a:stretch>
            <a:fillRect/>
          </a:stretch>
        </p:blipFill>
        <p:spPr bwMode="auto">
          <a:xfrm>
            <a:off x="8229600" y="6008111"/>
            <a:ext cx="769942" cy="745370"/>
          </a:xfrm>
          <a:prstGeom prst="rect">
            <a:avLst/>
          </a:prstGeom>
          <a:noFill/>
          <a:ln>
            <a:noFill/>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65419-3142-F843-9DD8-6414B2C61705}"/>
              </a:ext>
            </a:extLst>
          </p:cNvPr>
          <p:cNvSpPr>
            <a:spLocks noGrp="1"/>
          </p:cNvSpPr>
          <p:nvPr>
            <p:ph type="title"/>
          </p:nvPr>
        </p:nvSpPr>
        <p:spPr>
          <a:xfrm>
            <a:off x="457200" y="0"/>
            <a:ext cx="8229600" cy="1384300"/>
          </a:xfrm>
        </p:spPr>
        <p:txBody>
          <a:bodyPr/>
          <a:lstStyle/>
          <a:p>
            <a:pPr algn="ctr"/>
            <a:r>
              <a:rPr lang="en-US" dirty="0"/>
              <a:t>Athletics</a:t>
            </a:r>
          </a:p>
        </p:txBody>
      </p:sp>
      <p:sp>
        <p:nvSpPr>
          <p:cNvPr id="4" name="Text Placeholder 3">
            <a:extLst>
              <a:ext uri="{FF2B5EF4-FFF2-40B4-BE49-F238E27FC236}">
                <a16:creationId xmlns:a16="http://schemas.microsoft.com/office/drawing/2014/main" id="{49CBCE9C-5FB1-674D-B534-CEA1DA30CB1D}"/>
              </a:ext>
            </a:extLst>
          </p:cNvPr>
          <p:cNvSpPr>
            <a:spLocks noGrp="1"/>
          </p:cNvSpPr>
          <p:nvPr>
            <p:ph type="body" sz="half" idx="2"/>
          </p:nvPr>
        </p:nvSpPr>
        <p:spPr>
          <a:xfrm>
            <a:off x="762000" y="952499"/>
            <a:ext cx="4341509" cy="5246110"/>
          </a:xfrm>
        </p:spPr>
        <p:txBody>
          <a:bodyPr/>
          <a:lstStyle/>
          <a:p>
            <a:pPr marL="0" indent="0" eaLnBrk="1" hangingPunct="1">
              <a:lnSpc>
                <a:spcPct val="80000"/>
              </a:lnSpc>
              <a:buNone/>
            </a:pPr>
            <a:endParaRPr lang="en-US" sz="3000" dirty="0"/>
          </a:p>
          <a:p>
            <a:pPr eaLnBrk="1" hangingPunct="1">
              <a:lnSpc>
                <a:spcPct val="80000"/>
              </a:lnSpc>
            </a:pPr>
            <a:r>
              <a:rPr lang="en-US" sz="1700" dirty="0"/>
              <a:t>Organize athletic events</a:t>
            </a:r>
          </a:p>
          <a:p>
            <a:pPr eaLnBrk="1" hangingPunct="1">
              <a:lnSpc>
                <a:spcPct val="80000"/>
              </a:lnSpc>
            </a:pPr>
            <a:r>
              <a:rPr lang="en-US" sz="1700" dirty="0"/>
              <a:t>Recruit &amp; retain coaches and officials</a:t>
            </a:r>
          </a:p>
          <a:p>
            <a:pPr eaLnBrk="1" hangingPunct="1">
              <a:lnSpc>
                <a:spcPct val="80000"/>
              </a:lnSpc>
            </a:pPr>
            <a:r>
              <a:rPr lang="en-US" sz="1700" dirty="0"/>
              <a:t>Enforce league rules and bi-laws</a:t>
            </a:r>
          </a:p>
          <a:p>
            <a:pPr eaLnBrk="1" hangingPunct="1">
              <a:lnSpc>
                <a:spcPct val="80000"/>
              </a:lnSpc>
            </a:pPr>
            <a:r>
              <a:rPr lang="en-US" sz="1700" dirty="0"/>
              <a:t>Supervise events</a:t>
            </a:r>
          </a:p>
          <a:p>
            <a:pPr eaLnBrk="1" hangingPunct="1">
              <a:lnSpc>
                <a:spcPct val="80000"/>
              </a:lnSpc>
            </a:pPr>
            <a:r>
              <a:rPr lang="en-US" sz="1700" dirty="0"/>
              <a:t>Facility Management</a:t>
            </a:r>
          </a:p>
          <a:p>
            <a:pPr lvl="1" eaLnBrk="1" hangingPunct="1">
              <a:lnSpc>
                <a:spcPct val="80000"/>
              </a:lnSpc>
            </a:pPr>
            <a:r>
              <a:rPr lang="en-US" sz="1700" dirty="0"/>
              <a:t>Field maintenance</a:t>
            </a:r>
          </a:p>
          <a:p>
            <a:pPr lvl="2" eaLnBrk="1" hangingPunct="1">
              <a:lnSpc>
                <a:spcPct val="80000"/>
              </a:lnSpc>
            </a:pPr>
            <a:r>
              <a:rPr lang="en-US" sz="1700" dirty="0"/>
              <a:t>Marking</a:t>
            </a:r>
          </a:p>
          <a:p>
            <a:pPr lvl="2" eaLnBrk="1" hangingPunct="1">
              <a:lnSpc>
                <a:spcPct val="80000"/>
              </a:lnSpc>
            </a:pPr>
            <a:r>
              <a:rPr lang="en-US" sz="1700" dirty="0"/>
              <a:t>Dragging</a:t>
            </a:r>
          </a:p>
          <a:p>
            <a:pPr lvl="1" eaLnBrk="1" hangingPunct="1">
              <a:lnSpc>
                <a:spcPct val="80000"/>
              </a:lnSpc>
            </a:pPr>
            <a:r>
              <a:rPr lang="en-US" sz="1700" dirty="0"/>
              <a:t>Field Rentals</a:t>
            </a:r>
          </a:p>
          <a:p>
            <a:pPr lvl="2" eaLnBrk="1" hangingPunct="1">
              <a:lnSpc>
                <a:spcPct val="80000"/>
              </a:lnSpc>
            </a:pPr>
            <a:r>
              <a:rPr lang="en-US" sz="1700" dirty="0"/>
              <a:t>Tennis Courts</a:t>
            </a:r>
          </a:p>
          <a:p>
            <a:pPr lvl="2" eaLnBrk="1" hangingPunct="1">
              <a:lnSpc>
                <a:spcPct val="80000"/>
              </a:lnSpc>
            </a:pPr>
            <a:r>
              <a:rPr lang="en-US" sz="1700" dirty="0"/>
              <a:t>Soccer Fields</a:t>
            </a:r>
          </a:p>
          <a:p>
            <a:pPr lvl="2" eaLnBrk="1" hangingPunct="1">
              <a:lnSpc>
                <a:spcPct val="80000"/>
              </a:lnSpc>
            </a:pPr>
            <a:r>
              <a:rPr lang="en-US" sz="1700" dirty="0"/>
              <a:t>Softball Fields</a:t>
            </a:r>
          </a:p>
          <a:p>
            <a:pPr lvl="2" eaLnBrk="1" hangingPunct="1">
              <a:lnSpc>
                <a:spcPct val="80000"/>
              </a:lnSpc>
            </a:pPr>
            <a:r>
              <a:rPr lang="en-US" sz="1700" dirty="0"/>
              <a:t>Open Space</a:t>
            </a:r>
          </a:p>
          <a:p>
            <a:pPr eaLnBrk="1" hangingPunct="1">
              <a:lnSpc>
                <a:spcPct val="80000"/>
              </a:lnSpc>
            </a:pPr>
            <a:r>
              <a:rPr lang="en-US" sz="1700" dirty="0"/>
              <a:t>Liaison </a:t>
            </a:r>
          </a:p>
          <a:p>
            <a:pPr lvl="1" eaLnBrk="1" hangingPunct="1">
              <a:lnSpc>
                <a:spcPct val="80000"/>
              </a:lnSpc>
            </a:pPr>
            <a:r>
              <a:rPr lang="en-US" sz="1700" dirty="0"/>
              <a:t>Tournaments</a:t>
            </a:r>
          </a:p>
          <a:p>
            <a:pPr lvl="1" eaLnBrk="1" hangingPunct="1">
              <a:lnSpc>
                <a:spcPct val="80000"/>
              </a:lnSpc>
            </a:pPr>
            <a:r>
              <a:rPr lang="en-US" sz="1700" dirty="0"/>
              <a:t>School </a:t>
            </a:r>
          </a:p>
          <a:p>
            <a:pPr lvl="1" eaLnBrk="1" hangingPunct="1">
              <a:lnSpc>
                <a:spcPct val="80000"/>
              </a:lnSpc>
            </a:pPr>
            <a:r>
              <a:rPr lang="en-US" sz="1700" dirty="0"/>
              <a:t>Outside Organizations</a:t>
            </a:r>
          </a:p>
          <a:p>
            <a:pPr lvl="1" eaLnBrk="1" hangingPunct="1">
              <a:lnSpc>
                <a:spcPct val="80000"/>
              </a:lnSpc>
            </a:pPr>
            <a:r>
              <a:rPr lang="en-US" sz="1700" dirty="0"/>
              <a:t>League</a:t>
            </a:r>
          </a:p>
          <a:p>
            <a:pPr lvl="1" eaLnBrk="1" hangingPunct="1">
              <a:lnSpc>
                <a:spcPct val="80000"/>
              </a:lnSpc>
            </a:pPr>
            <a:r>
              <a:rPr lang="en-US" sz="1700" dirty="0"/>
              <a:t>General Public</a:t>
            </a:r>
          </a:p>
          <a:p>
            <a:pPr marL="457188" lvl="1" indent="0" eaLnBrk="1" hangingPunct="1">
              <a:lnSpc>
                <a:spcPct val="80000"/>
              </a:lnSpc>
              <a:buNone/>
            </a:pPr>
            <a:endParaRPr lang="en-US" sz="1400" dirty="0"/>
          </a:p>
          <a:p>
            <a:pPr lvl="1" eaLnBrk="1" hangingPunct="1">
              <a:lnSpc>
                <a:spcPct val="80000"/>
              </a:lnSpc>
            </a:pPr>
            <a:endParaRPr lang="en-US" sz="1400" dirty="0"/>
          </a:p>
          <a:p>
            <a:pPr eaLnBrk="1" hangingPunct="1">
              <a:lnSpc>
                <a:spcPct val="80000"/>
              </a:lnSpc>
            </a:pPr>
            <a:endParaRPr lang="en-US" sz="1800" dirty="0"/>
          </a:p>
          <a:p>
            <a:pPr marL="0" indent="0" eaLnBrk="1" hangingPunct="1">
              <a:lnSpc>
                <a:spcPct val="80000"/>
              </a:lnSpc>
              <a:buNone/>
            </a:pPr>
            <a:endParaRPr lang="en-US" dirty="0"/>
          </a:p>
          <a:p>
            <a:pPr eaLnBrk="1" hangingPunct="1">
              <a:lnSpc>
                <a:spcPct val="80000"/>
              </a:lnSpc>
              <a:buFontTx/>
              <a:buNone/>
            </a:pPr>
            <a:r>
              <a:rPr lang="en-US" dirty="0"/>
              <a:t> 	</a:t>
            </a:r>
          </a:p>
        </p:txBody>
      </p:sp>
      <p:pic>
        <p:nvPicPr>
          <p:cNvPr id="5" name="Picture 1" descr="page1image44835648">
            <a:extLst>
              <a:ext uri="{FF2B5EF4-FFF2-40B4-BE49-F238E27FC236}">
                <a16:creationId xmlns:a16="http://schemas.microsoft.com/office/drawing/2014/main" id="{0CD764A9-1A80-FA4C-8276-18F26782D22F}"/>
              </a:ext>
            </a:extLst>
          </p:cNvPr>
          <p:cNvPicPr>
            <a:picLocks noChangeAspect="1" noChangeArrowheads="1"/>
          </p:cNvPicPr>
          <p:nvPr/>
        </p:nvPicPr>
        <p:blipFill>
          <a:blip r:embed="rId2" cstate="print">
            <a:lum bright="70000" contrast="-70000"/>
            <a:alphaModFix/>
            <a:extLst>
              <a:ext uri="{BEBA8EAE-BF5A-486C-A8C5-ECC9F3942E4B}">
                <a14:imgProps xmlns:a14="http://schemas.microsoft.com/office/drawing/2010/main">
                  <a14:imgLayer r:embed="rId3">
                    <a14:imgEffect>
                      <a14:colorTemperature colorTemp="11200"/>
                    </a14:imgEffect>
                    <a14:imgEffect>
                      <a14:saturation sat="216000"/>
                    </a14:imgEffect>
                  </a14:imgLayer>
                </a14:imgProps>
              </a:ext>
              <a:ext uri="{28A0092B-C50C-407E-A947-70E740481C1C}">
                <a14:useLocalDpi xmlns:a14="http://schemas.microsoft.com/office/drawing/2010/main" val="0"/>
              </a:ext>
            </a:extLst>
          </a:blip>
          <a:srcRect/>
          <a:stretch>
            <a:fillRect/>
          </a:stretch>
        </p:blipFill>
        <p:spPr bwMode="auto">
          <a:xfrm>
            <a:off x="8229600" y="6008111"/>
            <a:ext cx="769942" cy="745370"/>
          </a:xfrm>
          <a:prstGeom prst="rect">
            <a:avLst/>
          </a:prstGeom>
          <a:noFill/>
          <a:ln>
            <a:noFill/>
          </a:ln>
        </p:spPr>
      </p:pic>
      <p:pic>
        <p:nvPicPr>
          <p:cNvPr id="8" name="Content Placeholder 7">
            <a:extLst>
              <a:ext uri="{FF2B5EF4-FFF2-40B4-BE49-F238E27FC236}">
                <a16:creationId xmlns:a16="http://schemas.microsoft.com/office/drawing/2014/main" id="{69B5EFFB-31B4-D641-8C99-872561D37E8F}"/>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4534546" y="2234412"/>
            <a:ext cx="4152254" cy="3260584"/>
          </a:xfrm>
        </p:spPr>
      </p:pic>
    </p:spTree>
    <p:extLst>
      <p:ext uri="{BB962C8B-B14F-4D97-AF65-F5344CB8AC3E}">
        <p14:creationId xmlns:p14="http://schemas.microsoft.com/office/powerpoint/2010/main" val="8011366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6356" y="0"/>
            <a:ext cx="8229600" cy="1384300"/>
          </a:xfrm>
        </p:spPr>
        <p:txBody>
          <a:bodyPr/>
          <a:lstStyle/>
          <a:p>
            <a:pPr algn="ctr" eaLnBrk="1" hangingPunct="1"/>
            <a:r>
              <a:rPr lang="en-US" dirty="0"/>
              <a:t>Aquatics</a:t>
            </a:r>
            <a:br>
              <a:rPr lang="en-US" dirty="0"/>
            </a:br>
            <a:r>
              <a:rPr lang="en-US" sz="1800" dirty="0"/>
              <a:t>Swimming Pools </a:t>
            </a:r>
          </a:p>
        </p:txBody>
      </p:sp>
      <p:sp>
        <p:nvSpPr>
          <p:cNvPr id="8195" name="Rectangle 4"/>
          <p:cNvSpPr>
            <a:spLocks noGrp="1" noChangeArrowheads="1"/>
          </p:cNvSpPr>
          <p:nvPr>
            <p:ph sz="half" idx="2"/>
          </p:nvPr>
        </p:nvSpPr>
        <p:spPr>
          <a:xfrm>
            <a:off x="4499771" y="1676400"/>
            <a:ext cx="4038600" cy="4114800"/>
          </a:xfrm>
        </p:spPr>
        <p:txBody>
          <a:bodyPr/>
          <a:lstStyle/>
          <a:p>
            <a:pPr eaLnBrk="1" hangingPunct="1">
              <a:lnSpc>
                <a:spcPct val="150000"/>
              </a:lnSpc>
            </a:pPr>
            <a:r>
              <a:rPr lang="en-US" sz="2400" dirty="0"/>
              <a:t>Swimming Lanes</a:t>
            </a:r>
          </a:p>
          <a:p>
            <a:pPr eaLnBrk="1" hangingPunct="1">
              <a:lnSpc>
                <a:spcPct val="150000"/>
              </a:lnSpc>
            </a:pPr>
            <a:r>
              <a:rPr lang="en-US" sz="2400" dirty="0"/>
              <a:t>Diving boards</a:t>
            </a:r>
          </a:p>
          <a:p>
            <a:pPr eaLnBrk="1" hangingPunct="1">
              <a:lnSpc>
                <a:spcPct val="150000"/>
              </a:lnSpc>
            </a:pPr>
            <a:r>
              <a:rPr lang="en-US" sz="2400" dirty="0"/>
              <a:t>Zero Depth Entry Pools</a:t>
            </a:r>
          </a:p>
          <a:p>
            <a:pPr marL="342265" indent="-342265" eaLnBrk="1" hangingPunct="1">
              <a:lnSpc>
                <a:spcPct val="150000"/>
              </a:lnSpc>
            </a:pPr>
            <a:r>
              <a:rPr lang="en-US" sz="2400" dirty="0"/>
              <a:t>Splashpads</a:t>
            </a:r>
            <a:endParaRPr lang="en-US" sz="2400" dirty="0">
              <a:ea typeface="Tahoma"/>
              <a:cs typeface="Tahoma"/>
            </a:endParaRPr>
          </a:p>
          <a:p>
            <a:pPr eaLnBrk="1" hangingPunct="1">
              <a:lnSpc>
                <a:spcPct val="150000"/>
              </a:lnSpc>
            </a:pPr>
            <a:r>
              <a:rPr lang="en-US" sz="2400" dirty="0"/>
              <a:t>Water Slide</a:t>
            </a:r>
          </a:p>
          <a:p>
            <a:pPr eaLnBrk="1" hangingPunct="1">
              <a:lnSpc>
                <a:spcPct val="150000"/>
              </a:lnSpc>
            </a:pPr>
            <a:r>
              <a:rPr lang="en-US" sz="2400" dirty="0"/>
              <a:t>Lazy River</a:t>
            </a:r>
          </a:p>
          <a:p>
            <a:pPr eaLnBrk="1" hangingPunct="1">
              <a:lnSpc>
                <a:spcPct val="150000"/>
              </a:lnSpc>
            </a:pPr>
            <a:r>
              <a:rPr lang="en-US" sz="2400" dirty="0"/>
              <a:t>Water Playground</a:t>
            </a:r>
          </a:p>
        </p:txBody>
      </p:sp>
      <p:pic>
        <p:nvPicPr>
          <p:cNvPr id="13" name="Picture 1" descr="page1image44835648">
            <a:extLst>
              <a:ext uri="{FF2B5EF4-FFF2-40B4-BE49-F238E27FC236}">
                <a16:creationId xmlns:a16="http://schemas.microsoft.com/office/drawing/2014/main" id="{E97B98E5-14F9-EB4B-B3B0-2C25F9CD3538}"/>
              </a:ext>
            </a:extLst>
          </p:cNvPr>
          <p:cNvPicPr>
            <a:picLocks noChangeAspect="1" noChangeArrowheads="1"/>
          </p:cNvPicPr>
          <p:nvPr/>
        </p:nvPicPr>
        <p:blipFill>
          <a:blip r:embed="rId2" cstate="print">
            <a:lum bright="70000" contrast="-70000"/>
            <a:alphaModFix/>
            <a:extLst>
              <a:ext uri="{BEBA8EAE-BF5A-486C-A8C5-ECC9F3942E4B}">
                <a14:imgProps xmlns:a14="http://schemas.microsoft.com/office/drawing/2010/main">
                  <a14:imgLayer r:embed="rId3">
                    <a14:imgEffect>
                      <a14:colorTemperature colorTemp="11200"/>
                    </a14:imgEffect>
                    <a14:imgEffect>
                      <a14:saturation sat="216000"/>
                    </a14:imgEffect>
                  </a14:imgLayer>
                </a14:imgProps>
              </a:ext>
              <a:ext uri="{28A0092B-C50C-407E-A947-70E740481C1C}">
                <a14:useLocalDpi xmlns:a14="http://schemas.microsoft.com/office/drawing/2010/main" val="0"/>
              </a:ext>
            </a:extLst>
          </a:blip>
          <a:srcRect/>
          <a:stretch>
            <a:fillRect/>
          </a:stretch>
        </p:blipFill>
        <p:spPr bwMode="auto">
          <a:xfrm>
            <a:off x="8153400" y="5943600"/>
            <a:ext cx="769942" cy="745370"/>
          </a:xfrm>
          <a:prstGeom prst="rect">
            <a:avLst/>
          </a:prstGeom>
          <a:noFill/>
          <a:ln>
            <a:noFill/>
          </a:ln>
        </p:spPr>
      </p:pic>
      <p:pic>
        <p:nvPicPr>
          <p:cNvPr id="6" name="Content Placeholder 5">
            <a:extLst>
              <a:ext uri="{FF2B5EF4-FFF2-40B4-BE49-F238E27FC236}">
                <a16:creationId xmlns:a16="http://schemas.microsoft.com/office/drawing/2014/main" id="{A0CD3B34-68BA-A842-BDAF-01BD8D0DDAD6}"/>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043668" y="1905000"/>
            <a:ext cx="2865664" cy="4114800"/>
          </a:xfrm>
        </p:spPr>
      </p:pic>
    </p:spTree>
    <p:extLst>
      <p:ext uri="{BB962C8B-B14F-4D97-AF65-F5344CB8AC3E}">
        <p14:creationId xmlns:p14="http://schemas.microsoft.com/office/powerpoint/2010/main" val="879036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44DC9-0CD8-9642-A4A1-46C92EB731D4}"/>
              </a:ext>
            </a:extLst>
          </p:cNvPr>
          <p:cNvSpPr>
            <a:spLocks noGrp="1"/>
          </p:cNvSpPr>
          <p:nvPr>
            <p:ph type="title"/>
          </p:nvPr>
        </p:nvSpPr>
        <p:spPr>
          <a:xfrm>
            <a:off x="438150" y="605687"/>
            <a:ext cx="8229600" cy="1384300"/>
          </a:xfrm>
        </p:spPr>
        <p:txBody>
          <a:bodyPr/>
          <a:lstStyle/>
          <a:p>
            <a:pPr algn="ctr"/>
            <a:r>
              <a:rPr lang="en-US" dirty="0"/>
              <a:t>Aquatics</a:t>
            </a:r>
            <a:br>
              <a:rPr lang="en-US" dirty="0"/>
            </a:br>
            <a:r>
              <a:rPr lang="en-US" sz="1800" dirty="0"/>
              <a:t>Programs</a:t>
            </a:r>
            <a:br>
              <a:rPr lang="en-US" dirty="0"/>
            </a:br>
            <a:endParaRPr lang="en-US" dirty="0"/>
          </a:p>
        </p:txBody>
      </p:sp>
      <p:sp>
        <p:nvSpPr>
          <p:cNvPr id="13" name="Content Placeholder 12">
            <a:extLst>
              <a:ext uri="{FF2B5EF4-FFF2-40B4-BE49-F238E27FC236}">
                <a16:creationId xmlns:a16="http://schemas.microsoft.com/office/drawing/2014/main" id="{2E6BD827-BFBB-3C48-98E6-4613DDB136E1}"/>
              </a:ext>
            </a:extLst>
          </p:cNvPr>
          <p:cNvSpPr>
            <a:spLocks noGrp="1"/>
          </p:cNvSpPr>
          <p:nvPr>
            <p:ph sz="half" idx="1"/>
          </p:nvPr>
        </p:nvSpPr>
        <p:spPr>
          <a:xfrm>
            <a:off x="762000" y="2082685"/>
            <a:ext cx="4038600" cy="4114800"/>
          </a:xfrm>
        </p:spPr>
        <p:txBody>
          <a:bodyPr/>
          <a:lstStyle/>
          <a:p>
            <a:r>
              <a:rPr lang="en-US" sz="2400" dirty="0"/>
              <a:t>FREE swim lessons</a:t>
            </a:r>
          </a:p>
          <a:p>
            <a:pPr lvl="1"/>
            <a:r>
              <a:rPr lang="en-US" sz="2400" dirty="0"/>
              <a:t>Babes in Arms</a:t>
            </a:r>
          </a:p>
          <a:p>
            <a:pPr lvl="1"/>
            <a:r>
              <a:rPr lang="en-US" sz="2400" dirty="0"/>
              <a:t>Ages 6+</a:t>
            </a:r>
          </a:p>
          <a:p>
            <a:pPr lvl="1"/>
            <a:r>
              <a:rPr lang="en-US" sz="2400" dirty="0"/>
              <a:t>Aquabilities</a:t>
            </a:r>
          </a:p>
          <a:p>
            <a:pPr lvl="1"/>
            <a:r>
              <a:rPr lang="en-US" sz="2400" dirty="0"/>
              <a:t>Adult</a:t>
            </a:r>
          </a:p>
          <a:p>
            <a:r>
              <a:rPr lang="en-US" sz="2400" dirty="0"/>
              <a:t>Swim Teams</a:t>
            </a:r>
          </a:p>
          <a:p>
            <a:r>
              <a:rPr lang="en-US" sz="2400" dirty="0"/>
              <a:t>Diving Instructions</a:t>
            </a:r>
          </a:p>
          <a:p>
            <a:r>
              <a:rPr lang="en-US" sz="2400" dirty="0"/>
              <a:t>Water Aerobics</a:t>
            </a:r>
          </a:p>
          <a:p>
            <a:endParaRPr lang="en-US" dirty="0"/>
          </a:p>
        </p:txBody>
      </p:sp>
      <p:pic>
        <p:nvPicPr>
          <p:cNvPr id="16" name="Picture 1" descr="page1image44835648">
            <a:extLst>
              <a:ext uri="{FF2B5EF4-FFF2-40B4-BE49-F238E27FC236}">
                <a16:creationId xmlns:a16="http://schemas.microsoft.com/office/drawing/2014/main" id="{F96B9CA2-5A71-8145-A975-DBC814C54849}"/>
              </a:ext>
            </a:extLst>
          </p:cNvPr>
          <p:cNvPicPr>
            <a:picLocks noChangeAspect="1" noChangeArrowheads="1"/>
          </p:cNvPicPr>
          <p:nvPr/>
        </p:nvPicPr>
        <p:blipFill>
          <a:blip r:embed="rId2" cstate="print">
            <a:lum bright="70000" contrast="-70000"/>
            <a:alphaModFix/>
            <a:extLst>
              <a:ext uri="{BEBA8EAE-BF5A-486C-A8C5-ECC9F3942E4B}">
                <a14:imgProps xmlns:a14="http://schemas.microsoft.com/office/drawing/2010/main">
                  <a14:imgLayer r:embed="rId3">
                    <a14:imgEffect>
                      <a14:colorTemperature colorTemp="11200"/>
                    </a14:imgEffect>
                    <a14:imgEffect>
                      <a14:saturation sat="216000"/>
                    </a14:imgEffect>
                  </a14:imgLayer>
                </a14:imgProps>
              </a:ext>
              <a:ext uri="{28A0092B-C50C-407E-A947-70E740481C1C}">
                <a14:useLocalDpi xmlns:a14="http://schemas.microsoft.com/office/drawing/2010/main" val="0"/>
              </a:ext>
            </a:extLst>
          </a:blip>
          <a:srcRect/>
          <a:stretch>
            <a:fillRect/>
          </a:stretch>
        </p:blipFill>
        <p:spPr bwMode="auto">
          <a:xfrm>
            <a:off x="8069258" y="5856176"/>
            <a:ext cx="769942" cy="745370"/>
          </a:xfrm>
          <a:prstGeom prst="rect">
            <a:avLst/>
          </a:prstGeom>
          <a:noFill/>
          <a:ln>
            <a:noFill/>
          </a:ln>
        </p:spPr>
      </p:pic>
      <p:pic>
        <p:nvPicPr>
          <p:cNvPr id="4" name="Picture 3">
            <a:extLst>
              <a:ext uri="{FF2B5EF4-FFF2-40B4-BE49-F238E27FC236}">
                <a16:creationId xmlns:a16="http://schemas.microsoft.com/office/drawing/2014/main" id="{2FD3DEF7-61FE-6C40-90BF-2A3249177F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2209799"/>
            <a:ext cx="4191000" cy="3119967"/>
          </a:xfrm>
          <a:prstGeom prst="rect">
            <a:avLst/>
          </a:prstGeom>
        </p:spPr>
      </p:pic>
    </p:spTree>
    <p:extLst>
      <p:ext uri="{BB962C8B-B14F-4D97-AF65-F5344CB8AC3E}">
        <p14:creationId xmlns:p14="http://schemas.microsoft.com/office/powerpoint/2010/main" val="55637656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6E637-84BF-EA4D-9DAC-278B20A378B4}"/>
              </a:ext>
            </a:extLst>
          </p:cNvPr>
          <p:cNvSpPr>
            <a:spLocks noGrp="1"/>
          </p:cNvSpPr>
          <p:nvPr>
            <p:ph type="title"/>
          </p:nvPr>
        </p:nvSpPr>
        <p:spPr>
          <a:xfrm>
            <a:off x="457200" y="292100"/>
            <a:ext cx="8229600" cy="1231900"/>
          </a:xfrm>
        </p:spPr>
        <p:txBody>
          <a:bodyPr/>
          <a:lstStyle/>
          <a:p>
            <a:pPr algn="ctr"/>
            <a:r>
              <a:rPr lang="en-US" dirty="0"/>
              <a:t>Aquatics</a:t>
            </a:r>
            <a:br>
              <a:rPr lang="en-US" dirty="0"/>
            </a:br>
            <a:r>
              <a:rPr lang="en-US" sz="1800" dirty="0"/>
              <a:t>Splash Pads</a:t>
            </a:r>
          </a:p>
        </p:txBody>
      </p:sp>
      <p:sp>
        <p:nvSpPr>
          <p:cNvPr id="3" name="Content Placeholder 2">
            <a:extLst>
              <a:ext uri="{FF2B5EF4-FFF2-40B4-BE49-F238E27FC236}">
                <a16:creationId xmlns:a16="http://schemas.microsoft.com/office/drawing/2014/main" id="{A2B7DE55-7D8C-734F-A207-70CF0F832450}"/>
              </a:ext>
            </a:extLst>
          </p:cNvPr>
          <p:cNvSpPr>
            <a:spLocks noGrp="1"/>
          </p:cNvSpPr>
          <p:nvPr>
            <p:ph sz="half" idx="1"/>
          </p:nvPr>
        </p:nvSpPr>
        <p:spPr>
          <a:xfrm>
            <a:off x="234518" y="1757082"/>
            <a:ext cx="4038600" cy="5029200"/>
          </a:xfrm>
        </p:spPr>
        <p:txBody>
          <a:bodyPr/>
          <a:lstStyle/>
          <a:p>
            <a:r>
              <a:rPr lang="en-US" sz="2400" dirty="0"/>
              <a:t>Water playgrounds</a:t>
            </a:r>
          </a:p>
          <a:p>
            <a:r>
              <a:rPr lang="en-US" sz="2400" dirty="0"/>
              <a:t>Fixtures &amp; fountains spray water</a:t>
            </a:r>
          </a:p>
          <a:p>
            <a:r>
              <a:rPr lang="en-US" sz="2400" dirty="0"/>
              <a:t>Turned on with a push of a button</a:t>
            </a:r>
          </a:p>
          <a:p>
            <a:r>
              <a:rPr lang="en-US" sz="2400" dirty="0"/>
              <a:t>Water is active for 15 minutes</a:t>
            </a:r>
          </a:p>
          <a:p>
            <a:pPr marL="342265" indent="-342265"/>
            <a:r>
              <a:rPr lang="en-US" sz="2400" dirty="0"/>
              <a:t>No standing water</a:t>
            </a:r>
            <a:endParaRPr lang="en-US" sz="2400" dirty="0">
              <a:ea typeface="Tahoma"/>
              <a:cs typeface="Tahoma"/>
            </a:endParaRPr>
          </a:p>
          <a:p>
            <a:r>
              <a:rPr lang="en-US" sz="2400" dirty="0"/>
              <a:t>Operate April  - October</a:t>
            </a:r>
          </a:p>
        </p:txBody>
      </p:sp>
      <p:pic>
        <p:nvPicPr>
          <p:cNvPr id="6" name="Picture 1" descr="page1image44835648">
            <a:extLst>
              <a:ext uri="{FF2B5EF4-FFF2-40B4-BE49-F238E27FC236}">
                <a16:creationId xmlns:a16="http://schemas.microsoft.com/office/drawing/2014/main" id="{1D265F4C-5946-334B-8647-0394EE741C5E}"/>
              </a:ext>
            </a:extLst>
          </p:cNvPr>
          <p:cNvPicPr>
            <a:picLocks noChangeAspect="1" noChangeArrowheads="1"/>
          </p:cNvPicPr>
          <p:nvPr/>
        </p:nvPicPr>
        <p:blipFill>
          <a:blip r:embed="rId2" cstate="print">
            <a:lum bright="70000" contrast="-70000"/>
            <a:alphaModFix/>
            <a:extLst>
              <a:ext uri="{BEBA8EAE-BF5A-486C-A8C5-ECC9F3942E4B}">
                <a14:imgProps xmlns:a14="http://schemas.microsoft.com/office/drawing/2010/main">
                  <a14:imgLayer r:embed="rId3">
                    <a14:imgEffect>
                      <a14:colorTemperature colorTemp="11200"/>
                    </a14:imgEffect>
                    <a14:imgEffect>
                      <a14:saturation sat="216000"/>
                    </a14:imgEffect>
                  </a14:imgLayer>
                </a14:imgProps>
              </a:ext>
              <a:ext uri="{28A0092B-C50C-407E-A947-70E740481C1C}">
                <a14:useLocalDpi xmlns:a14="http://schemas.microsoft.com/office/drawing/2010/main" val="0"/>
              </a:ext>
            </a:extLst>
          </a:blip>
          <a:srcRect/>
          <a:stretch>
            <a:fillRect/>
          </a:stretch>
        </p:blipFill>
        <p:spPr bwMode="auto">
          <a:xfrm>
            <a:off x="8229600" y="5943600"/>
            <a:ext cx="769942" cy="745370"/>
          </a:xfrm>
          <a:prstGeom prst="rect">
            <a:avLst/>
          </a:prstGeom>
          <a:noFill/>
          <a:ln>
            <a:noFill/>
          </a:ln>
        </p:spPr>
      </p:pic>
      <p:pic>
        <p:nvPicPr>
          <p:cNvPr id="5" name="Picture 4">
            <a:extLst>
              <a:ext uri="{FF2B5EF4-FFF2-40B4-BE49-F238E27FC236}">
                <a16:creationId xmlns:a16="http://schemas.microsoft.com/office/drawing/2014/main" id="{4D5B8212-D9DC-654F-9A7C-4F64A3ABB1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3118" y="2133600"/>
            <a:ext cx="4521200" cy="2590800"/>
          </a:xfrm>
          <a:prstGeom prst="rect">
            <a:avLst/>
          </a:prstGeom>
        </p:spPr>
      </p:pic>
    </p:spTree>
    <p:extLst>
      <p:ext uri="{BB962C8B-B14F-4D97-AF65-F5344CB8AC3E}">
        <p14:creationId xmlns:p14="http://schemas.microsoft.com/office/powerpoint/2010/main" val="217416139"/>
      </p:ext>
    </p:extLst>
  </p:cSld>
  <p:clrMapOvr>
    <a:masterClrMapping/>
  </p:clrMapOvr>
  <p:transition/>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13168</TotalTime>
  <Words>866</Words>
  <Application>Microsoft Macintosh PowerPoint</Application>
  <PresentationFormat>On-screen Show (4:3)</PresentationFormat>
  <Paragraphs>243</Paragraphs>
  <Slides>25</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Arial Black</vt:lpstr>
      <vt:lpstr>Tahoma</vt:lpstr>
      <vt:lpstr>Wingdings</vt:lpstr>
      <vt:lpstr>Ocean</vt:lpstr>
      <vt:lpstr>Recreation &amp; Parks Department</vt:lpstr>
      <vt:lpstr>PowerPoint Presentation</vt:lpstr>
      <vt:lpstr>Recreation &amp; Parks Commission</vt:lpstr>
      <vt:lpstr>Divisions</vt:lpstr>
      <vt:lpstr>Operate &amp; Maintain</vt:lpstr>
      <vt:lpstr>Athletics</vt:lpstr>
      <vt:lpstr>Aquatics Swimming Pools </vt:lpstr>
      <vt:lpstr>Aquatics Programs </vt:lpstr>
      <vt:lpstr>Aquatics Splash Pads</vt:lpstr>
      <vt:lpstr>Tennis</vt:lpstr>
      <vt:lpstr>Recreational Lakes</vt:lpstr>
      <vt:lpstr>Winston Lake</vt:lpstr>
      <vt:lpstr>Salem Lake</vt:lpstr>
      <vt:lpstr>Recreation Centers</vt:lpstr>
      <vt:lpstr>Recreation Centers Programming</vt:lpstr>
      <vt:lpstr>Therapeutic Recreation </vt:lpstr>
      <vt:lpstr>Historic Bethabara Park</vt:lpstr>
      <vt:lpstr>Historic Bethabara Park Programs</vt:lpstr>
      <vt:lpstr>Golf Courses</vt:lpstr>
      <vt:lpstr>Parks Maintenance</vt:lpstr>
      <vt:lpstr>Park Maintenance</vt:lpstr>
      <vt:lpstr>Recreation Administration</vt:lpstr>
      <vt:lpstr>Upcoming Activities and  Events QR Code</vt:lpstr>
      <vt:lpstr>Monthly Update Emails  QR Code</vt:lpstr>
      <vt:lpstr>PowerPoint Presentation</vt:lpstr>
    </vt:vector>
  </TitlesOfParts>
  <Company>City of Winston-Salem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Wastewater Treatment in Winston-Salem</dc:title>
  <dc:creator>stanw</dc:creator>
  <cp:lastModifiedBy>Beauclair, Kinsey Catheryn</cp:lastModifiedBy>
  <cp:revision>393</cp:revision>
  <cp:lastPrinted>2017-03-23T16:43:12Z</cp:lastPrinted>
  <dcterms:created xsi:type="dcterms:W3CDTF">2006-08-16T11:02:19Z</dcterms:created>
  <dcterms:modified xsi:type="dcterms:W3CDTF">2023-05-23T13:42:04Z</dcterms:modified>
</cp:coreProperties>
</file>