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55" r:id="rId1"/>
    <p:sldMasterId id="2147484735" r:id="rId2"/>
  </p:sldMasterIdLst>
  <p:notesMasterIdLst>
    <p:notesMasterId r:id="rId24"/>
  </p:notesMasterIdLst>
  <p:handoutMasterIdLst>
    <p:handoutMasterId r:id="rId25"/>
  </p:handoutMasterIdLst>
  <p:sldIdLst>
    <p:sldId id="272" r:id="rId3"/>
    <p:sldId id="277" r:id="rId4"/>
    <p:sldId id="260" r:id="rId5"/>
    <p:sldId id="316" r:id="rId6"/>
    <p:sldId id="318" r:id="rId7"/>
    <p:sldId id="319" r:id="rId8"/>
    <p:sldId id="320" r:id="rId9"/>
    <p:sldId id="352" r:id="rId10"/>
    <p:sldId id="321" r:id="rId11"/>
    <p:sldId id="322" r:id="rId12"/>
    <p:sldId id="339" r:id="rId13"/>
    <p:sldId id="343" r:id="rId14"/>
    <p:sldId id="350" r:id="rId15"/>
    <p:sldId id="348" r:id="rId16"/>
    <p:sldId id="273" r:id="rId17"/>
    <p:sldId id="333" r:id="rId18"/>
    <p:sldId id="336" r:id="rId19"/>
    <p:sldId id="337" r:id="rId20"/>
    <p:sldId id="340" r:id="rId21"/>
    <p:sldId id="332" r:id="rId22"/>
    <p:sldId id="330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esha L. Hinton" initials="TL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40" autoAdjust="0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notesViewPr>
    <p:cSldViewPr>
      <p:cViewPr varScale="1">
        <p:scale>
          <a:sx n="84" d="100"/>
          <a:sy n="84" d="100"/>
        </p:scale>
        <p:origin x="-1356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11:56:43.003" idx="1">
    <p:pos x="3500" y="532"/>
    <p:text>Could we add a map showing where the CBD is?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11:58:20.618" idx="2">
    <p:pos x="2160" y="2742"/>
    <p:text>since when?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74FF081-3A22-C192-8F0F-15B9BC3F48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81" tIns="46890" rIns="93781" bIns="46890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6473963-414F-1C96-8A7A-6C3E9E292C5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81" tIns="46890" rIns="93781" bIns="46890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A5829D38-38D6-4F8B-CC52-0E1231D31D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81" tIns="46890" rIns="93781" bIns="46890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595500B5-B009-DC9D-0BEC-CBDB83BDB25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81" tIns="46890" rIns="93781" bIns="46890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B39BA8-78D7-0642-B1F1-B077967E1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6BE099A-028B-5D12-DE04-CA1EF7F72B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81" tIns="46890" rIns="93781" bIns="46890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25FDAB2-82BF-4B97-9E1E-CD1317F338F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81" tIns="46890" rIns="93781" bIns="46890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374F14D-BBB6-2138-8660-4D6F1D793D4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1C6A1AC1-D89E-00F0-A152-0CBF1F97F7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81" tIns="46890" rIns="93781" bIns="468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3FF94D2E-1D2D-29C7-CE0D-FF38195ED74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81" tIns="46890" rIns="93781" bIns="46890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DC6DAF4E-5E36-E755-33E5-9E75181EEE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81" tIns="46890" rIns="93781" bIns="46890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3CD9D9-3B63-174D-8347-8BAEDB5BF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C4EF989C-9D05-DA57-CAA2-E58FB081CC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01DE41-BA05-6348-9B3F-EE5E646728DE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8C5F609-3801-BEB1-EBB7-ADAB5D952F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63D482DD-4B5D-9214-36DE-40C36D8540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5D336F8A-B9B7-DF47-34FA-28BB46875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5400DC01-95B8-3D93-BDEC-557AF97C5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D62F0AF3-1D8B-EAC3-2DAA-E86A41D02C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10B51A-DC54-0A46-A421-9A0F8996D9D6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AC343B9-FD10-C5E1-B658-60946FF911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EBDEF2-5EE0-E542-8381-655C31822FA1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BCDE123-5330-681F-9141-A23F2E19BC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8C45186-7909-2D71-42CE-65BDD46FC6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1F321270-159B-F573-87B5-761A93EF09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78F50E-7EC9-3849-B5E1-0CB494916227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0140301-A631-6C6D-E9FD-A88FCA8F8C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5A9922B-C22D-8EA7-2AFD-7721D6A1D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382CBEC6-E34B-5181-7FB7-723F99A9B2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0BB0571A-E2CB-1B6B-729F-66C2AE3E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EFC2F6F7-607A-0536-F2BE-44B92C9B6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A979C7-FE0A-FE46-A7F2-45CF843F2367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8BFC4D7-485F-36E1-E9BA-4ED897CEF6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FB61E08F-B597-9CC9-2FF9-91DFA6AD2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5C4E040-65EF-2E8C-753A-E1EBA85B2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FBC7C2-E9CE-EA47-A23C-EE703C6368D4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68775ED3-9B14-251C-87F5-5AF7F15D0F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818A5A43-031D-DB3E-C23F-DEA32EB78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E7CD94E8-47DE-3B57-6A02-3ECB94FEE7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CFD725-D294-6B44-B880-3C5191CB45CD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42B11960-0CC6-A4CC-2E99-978698D4F9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2D282E0C-062F-A670-A4A3-133FF022B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4850097D-3A5B-76BE-F7F2-D3B414658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CDF1E5-47D9-5449-A705-3460A24F8B9C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7752EE2A-C009-4539-6E1B-B5248C76F6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60D00DA7-89E4-5C74-DF7B-ED65E62DD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0AB64A05-A96D-0C33-0814-0EE503D95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44AD67-2B63-314A-A7A4-A59636D410B4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8A0041F2-1D53-15D8-41B5-0BD9E31252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39F2E1-7786-0A4D-BD75-DF49A2F81AD4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DBF50D8-D213-E2A3-6FB5-8F19C93F38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9F6F5479-2E9D-F4DB-C1EE-5868B0527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B9B0BDF-A995-C1F3-7F83-B0AA53F156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5EBB4EE-FA7F-8241-8734-141EB41D423F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32324A-4F59-C64E-D7D7-81FEFD01A6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4E03F75-94E6-8202-438D-E91E5F4E4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EC69BA54-ED48-D1F1-201E-D13F2C093F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F090DE-F426-D34E-B40F-D56DBD518E20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43CAA56-B4C5-2764-EB53-63C4A754B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5FB6966F-19E1-DD18-E33D-EAC0D5195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F56B7CC1-8F6B-B4BE-B6D3-C77BBC72C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2AFD9B-3E7F-BE4C-AC03-AB24A5800512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603D358-2EE1-AFDD-F82C-0DDB3EEEFE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C3CE280-BDC0-4C1C-FB4B-0907561C0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CA3CFB21-0319-6497-6A35-A08B3F914A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231F18-A9A9-5E49-BD69-671390A59478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CD6035F-4DFE-D8FC-3C41-353D922DEB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9EBB8A4-C20C-6AC5-2D5C-D64B84C14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C7E658A-A35A-A66F-7EEF-C604E60A53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C76E20-2D43-D64D-8F23-EA4E9F1404DB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5E94386-44D6-C77D-4CB5-BD761898A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9CE242B-F6B3-D033-1482-E2E143227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38540036-61AB-7C4A-7F63-FACF051669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0DDDDFD-749C-3941-A9A3-082A817BF896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9F51337-516B-5505-E692-5A9BA8E8B6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B10AA337-2095-B5B4-EB1A-B949CD79F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F7E4361-D070-CA0F-0A10-D0C22783BE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E8583B-C027-284A-8ADB-D1E9090051B3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7961B35-8FB0-7F60-EE28-4D7E82727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B2D40DA-A279-ED61-1BCB-EBA10B652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931AF33-F8DF-8D03-E870-BFAB5EBB91A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FCF1442-643F-F855-B61C-54C39293D7B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9BD5624-B3CB-A2A2-E75B-7A8B656AFA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7F48F30-17C9-726B-2F15-5374FDD0CD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2349D437-E87A-8EB3-9C9B-0268C9314D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D5A24DBC-F04D-251A-613A-B9B2CA4046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A8CBBB6A-BA5B-94D9-E0C7-6958DEBA98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3A9CC781-D941-0965-84B5-62667A939F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EE0E77EB-51F9-174A-6064-DF90C3C36F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684CF2C2-5D7A-F019-875B-CEF00FB8A14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ED901166-79A9-71D7-1BA7-B35446B029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877D5086-2CF7-D83F-F8BA-DE52C4273B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8579FAAD-F521-9FB0-8384-C09873D8DFF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991C68F1-B3DE-1759-FABF-AC977C8A49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CCE9940F-FD6E-0DD0-97E6-8718EAEEF7D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C0DA36E8-8EDB-77AB-2FDF-D685C890CE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F3469979-CDFE-E6BE-929F-EC5CBCE9B41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1F731D6E-50C7-DCCE-3987-C8CC1124186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32CD751C-6A0B-62F5-F08D-66EF5C2AE4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EFAD1357-5007-6A49-7CCD-2E249C13C5A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A2A33478-054E-C7B9-4797-8E9B59462A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1AFBE77A-FE23-0901-3E9A-211D2B16D9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27 w 717"/>
                <a:gd name="T1" fmla="*/ 845 h 845"/>
                <a:gd name="T2" fmla="*/ 827 w 717"/>
                <a:gd name="T3" fmla="*/ 821 h 845"/>
                <a:gd name="T4" fmla="*/ 684 w 717"/>
                <a:gd name="T5" fmla="*/ 605 h 845"/>
                <a:gd name="T6" fmla="*/ 461 w 717"/>
                <a:gd name="T7" fmla="*/ 396 h 845"/>
                <a:gd name="T8" fmla="*/ 276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4 w 717"/>
                <a:gd name="T15" fmla="*/ 198 h 845"/>
                <a:gd name="T16" fmla="*/ 455 w 717"/>
                <a:gd name="T17" fmla="*/ 408 h 845"/>
                <a:gd name="T18" fmla="*/ 678 w 717"/>
                <a:gd name="T19" fmla="*/ 623 h 845"/>
                <a:gd name="T20" fmla="*/ 827 w 717"/>
                <a:gd name="T21" fmla="*/ 845 h 845"/>
                <a:gd name="T22" fmla="*/ 82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54C307DC-1B6C-0214-D9B8-900B375293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62 w 407"/>
                <a:gd name="T1" fmla="*/ 414 h 414"/>
                <a:gd name="T2" fmla="*/ 462 w 407"/>
                <a:gd name="T3" fmla="*/ 396 h 414"/>
                <a:gd name="T4" fmla="*/ 277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71 w 407"/>
                <a:gd name="T13" fmla="*/ 204 h 414"/>
                <a:gd name="T14" fmla="*/ 462 w 407"/>
                <a:gd name="T15" fmla="*/ 414 h 414"/>
                <a:gd name="T16" fmla="*/ 462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83CFCB5C-DCC4-F3CB-28E7-E2599FBCD50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D14F72BF-66FE-BE49-E899-B01397F2BC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96 w 586"/>
                <a:gd name="T1" fmla="*/ 0 h 599"/>
                <a:gd name="T2" fmla="*/ 678 w 586"/>
                <a:gd name="T3" fmla="*/ 0 h 599"/>
                <a:gd name="T4" fmla="*/ 484 w 586"/>
                <a:gd name="T5" fmla="*/ 132 h 599"/>
                <a:gd name="T6" fmla="*/ 312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12 w 586"/>
                <a:gd name="T17" fmla="*/ 282 h 599"/>
                <a:gd name="T18" fmla="*/ 496 w 586"/>
                <a:gd name="T19" fmla="*/ 138 h 599"/>
                <a:gd name="T20" fmla="*/ 696 w 586"/>
                <a:gd name="T21" fmla="*/ 0 h 599"/>
                <a:gd name="T22" fmla="*/ 69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66100117-87BA-35B8-0AAF-9A6BE6CA29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4 w 269"/>
                <a:gd name="T1" fmla="*/ 0 h 252"/>
                <a:gd name="T2" fmla="*/ 306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4 w 269"/>
                <a:gd name="T15" fmla="*/ 0 h 252"/>
                <a:gd name="T16" fmla="*/ 324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2B292BBF-45E9-299B-6385-63F612481C8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CB098D9C-3F34-EED9-3CB5-37A0BB5C2DB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48A1F48B-001A-BCEB-2D35-85E087F436C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E022CF6A-9821-DB91-69F8-868968A26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2B399981-4B0C-3B70-1587-5350BC8EC3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51A092E3-BE56-78D9-05B5-6D032A4A27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DD946829-F0FC-4449-6C40-13D7B8F027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714EC780-176A-0A87-D65C-63BFD8DE86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A27B7631-6FC4-A552-144B-09515DC1C9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id="{D5795FD6-36CE-2B3B-F94C-3F9BA8D61C5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id="{6CE03B29-4213-86FC-8F58-3B41C313E1B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" name="Picture 44" descr="CWSU">
            <a:extLst>
              <a:ext uri="{FF2B5EF4-FFF2-40B4-BE49-F238E27FC236}">
                <a16:creationId xmlns:a16="http://schemas.microsoft.com/office/drawing/2014/main" id="{35F70007-652F-8B70-303C-758062FD02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7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948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0" name="Date Placeholder 41">
            <a:extLst>
              <a:ext uri="{FF2B5EF4-FFF2-40B4-BE49-F238E27FC236}">
                <a16:creationId xmlns:a16="http://schemas.microsoft.com/office/drawing/2014/main" id="{75BA4322-61E8-B719-86B9-22359AF818C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Footer Placeholder 42">
            <a:extLst>
              <a:ext uri="{FF2B5EF4-FFF2-40B4-BE49-F238E27FC236}">
                <a16:creationId xmlns:a16="http://schemas.microsoft.com/office/drawing/2014/main" id="{E80629D3-C43E-95A5-215E-BC01FF60A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Slide Number Placeholder 43">
            <a:extLst>
              <a:ext uri="{FF2B5EF4-FFF2-40B4-BE49-F238E27FC236}">
                <a16:creationId xmlns:a16="http://schemas.microsoft.com/office/drawing/2014/main" id="{5AAF7534-5D9C-495F-8EDB-18B0589B0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4FDEF-C8F2-B64B-A82F-1B1DD85F2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8543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09E5F968-6346-C67C-5561-004A3A2994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E102ACFE-B56D-F67B-6F55-FBE5C8B57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ED96A90B-9A7E-1340-ACA2-8A41C66345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D3BC4-C3FB-6E47-A66C-07394FD968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0050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A2D1185F-0571-2AE3-2941-1EE346EE7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CBDE4A3B-CDCE-234A-6BAF-4285494F1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A6156BB9-18EB-6A3D-797D-B08F4390BC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11E66-609F-434C-91B9-AE6BF9C71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7450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4834600B-4AF2-721B-BE9B-A0BA9F7ACF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8F611489-EBA6-C803-85B2-DC4EF0CC04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9E80A49C-346F-184C-1903-FEC0C3133F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A7003-5F11-084C-A5EB-1A41DEF21E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48968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3B57CAA9-6E15-A158-5822-B49924D8B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A8773E0B-63DA-2683-9553-60CE7A5B78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02ABBDEF-4B17-4B42-782E-0CF48E01D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C9F68-22F5-7E49-84F5-6AEEB5CED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90421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6E6ECE4C-DB87-D2CA-8B3E-B8F1DBF966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1EE72F98-E78A-F9F0-7E04-5F99B1C94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D5FD3058-EB5C-E8CE-0F9F-91461468FB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762D8-6F03-314B-9BA3-103C5A8CA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4077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B7B754FD-8C17-6C79-0452-E917AF510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E2D792B4-C7E1-A485-D9D6-27F0B3274B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5F52D140-EF9C-3472-BC7D-B33A81699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C36D9-1E90-1C49-B0FB-4D0E020D8A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41140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A02BB101-CFF1-B4A7-50D4-3B65B28AB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DA0077D8-0488-740A-8B41-19716BFB8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22BAE746-8B29-278D-AECD-7E5165822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AF02C-1F93-A84A-A532-2D5139B85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7520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907F18CF-4CBB-A8C5-D103-98A868355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614D96F8-325F-ADA9-837D-0B2F616CF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4BD9CA32-BA34-845F-A191-D3B8541FB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B3B7C-38FF-8642-81DE-E93D17F1AF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54608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A5CB4AE-DD09-AD74-5C5D-7D7DFA00A0E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758E14F-6A8A-1329-3A9A-B2EAD8E15F3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25B91DD-A592-B684-090D-6A7D7FC722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F5DAF94-5791-337D-5006-72F0259482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8C023F71-E7F5-F65F-BFF9-810B86671C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0EF46BC8-0557-0108-6025-67DFFD3A50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89E5F4BC-F164-9E9B-D1D8-FB14E65CA57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406DB861-9AEF-10DC-D7CF-633681BDEB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0D41B0B4-471D-40DA-D9F8-400992672D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F9C4F690-FF48-18F9-792E-05F3933059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25597628-AE91-F8C0-D628-3369FE6F09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754EB470-9744-47F6-EDED-8CC830874DF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C900C5C9-7169-E893-BA06-D1E7807E61C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4C0A91CD-724B-097D-1433-511E97729A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65793F3F-78AB-B3BA-B387-24D46E2536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4DD4686D-A9E5-F48A-7145-6F2EA5F05D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7E8E966F-872A-8190-F136-4D33492719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ED4B0D54-8690-F7F8-D200-EBA69089C05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DCC683FC-EB6D-8A97-1754-04D034CC48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68145AFE-38C0-91C3-04DD-5944D8DBEA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A56224AE-7115-9F23-7ED7-3ABAAE16A4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7D602004-EED1-4942-8839-F49F083F46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15 w 717"/>
                <a:gd name="T1" fmla="*/ 845 h 845"/>
                <a:gd name="T2" fmla="*/ 815 w 717"/>
                <a:gd name="T3" fmla="*/ 821 h 845"/>
                <a:gd name="T4" fmla="*/ 672 w 717"/>
                <a:gd name="T5" fmla="*/ 605 h 845"/>
                <a:gd name="T6" fmla="*/ 455 w 717"/>
                <a:gd name="T7" fmla="*/ 396 h 845"/>
                <a:gd name="T8" fmla="*/ 27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58 w 717"/>
                <a:gd name="T15" fmla="*/ 198 h 845"/>
                <a:gd name="T16" fmla="*/ 449 w 717"/>
                <a:gd name="T17" fmla="*/ 408 h 845"/>
                <a:gd name="T18" fmla="*/ 666 w 717"/>
                <a:gd name="T19" fmla="*/ 623 h 845"/>
                <a:gd name="T20" fmla="*/ 815 w 717"/>
                <a:gd name="T21" fmla="*/ 845 h 845"/>
                <a:gd name="T22" fmla="*/ 81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6446838B-6357-4D26-0379-347D62E15A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56 w 407"/>
                <a:gd name="T1" fmla="*/ 414 h 414"/>
                <a:gd name="T2" fmla="*/ 456 w 407"/>
                <a:gd name="T3" fmla="*/ 396 h 414"/>
                <a:gd name="T4" fmla="*/ 27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65 w 407"/>
                <a:gd name="T13" fmla="*/ 204 h 414"/>
                <a:gd name="T14" fmla="*/ 456 w 407"/>
                <a:gd name="T15" fmla="*/ 414 h 414"/>
                <a:gd name="T16" fmla="*/ 45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7F1D19B8-9653-6C66-FCA2-6B998DD9BE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477F457C-17CA-A56C-CD30-B690271363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84 w 586"/>
                <a:gd name="T1" fmla="*/ 0 h 599"/>
                <a:gd name="T2" fmla="*/ 666 w 586"/>
                <a:gd name="T3" fmla="*/ 0 h 599"/>
                <a:gd name="T4" fmla="*/ 472 w 586"/>
                <a:gd name="T5" fmla="*/ 132 h 599"/>
                <a:gd name="T6" fmla="*/ 30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06 w 586"/>
                <a:gd name="T17" fmla="*/ 282 h 599"/>
                <a:gd name="T18" fmla="*/ 484 w 586"/>
                <a:gd name="T19" fmla="*/ 138 h 599"/>
                <a:gd name="T20" fmla="*/ 684 w 586"/>
                <a:gd name="T21" fmla="*/ 0 h 599"/>
                <a:gd name="T22" fmla="*/ 68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1B9A48FC-E67B-B71D-0212-E8F572B5C8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18 w 269"/>
                <a:gd name="T1" fmla="*/ 0 h 252"/>
                <a:gd name="T2" fmla="*/ 30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18 w 269"/>
                <a:gd name="T15" fmla="*/ 0 h 252"/>
                <a:gd name="T16" fmla="*/ 31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1BBBA9EC-8263-B5C7-317F-59E2937F9D6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863CF480-4B76-1F7F-EBAF-40BA931ECE8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A9E10D8F-C1C3-FF23-FC8E-32A495DD411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C7806C48-DE73-412D-0FE0-5F5865F5D0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1AB74FB8-93BA-5B14-D478-293808723E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0D3614A3-5404-AE8C-0F90-C0257A7C13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C5A983EA-465D-1765-0891-642BBFB82E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181CBECA-D57B-D836-DBCD-3FBE1A76FA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3DDEC15F-20F9-4D73-9716-EEA13850F4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id="{5F608643-8D92-7427-6674-2D96990EDE9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id="{669057C0-CB9C-D8AA-8B32-D57F19A4983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" name="Picture 44" descr="CWSU">
            <a:extLst>
              <a:ext uri="{FF2B5EF4-FFF2-40B4-BE49-F238E27FC236}">
                <a16:creationId xmlns:a16="http://schemas.microsoft.com/office/drawing/2014/main" id="{F5713C57-0C06-58EB-3187-629035840E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7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948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0" name="Date Placeholder 41">
            <a:extLst>
              <a:ext uri="{FF2B5EF4-FFF2-40B4-BE49-F238E27FC236}">
                <a16:creationId xmlns:a16="http://schemas.microsoft.com/office/drawing/2014/main" id="{C0F4020A-E517-1F0D-80E2-245871477A9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Footer Placeholder 42">
            <a:extLst>
              <a:ext uri="{FF2B5EF4-FFF2-40B4-BE49-F238E27FC236}">
                <a16:creationId xmlns:a16="http://schemas.microsoft.com/office/drawing/2014/main" id="{77EFB72C-B16D-9141-25F5-044096DD5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Slide Number Placeholder 43">
            <a:extLst>
              <a:ext uri="{FF2B5EF4-FFF2-40B4-BE49-F238E27FC236}">
                <a16:creationId xmlns:a16="http://schemas.microsoft.com/office/drawing/2014/main" id="{C107C472-3B9A-FB1C-A3E9-0099D356A6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86BC2-5B4C-1F43-9E8A-A8A0CB8C44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7856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5EFD8F85-3C98-BA56-2CF7-EE6737E09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7356C06E-76FF-2348-5CFF-1B6BD0F16B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3701EABA-5B4C-2A47-DE20-AF8BC21CA4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314D1-06BC-064E-A0B5-479C91EFB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8692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3B04080F-668A-729A-36F6-15EB8D14E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03B8A7A1-3F86-5461-3DF1-433759DDB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54034B07-BB50-BDB6-FBC9-7512006330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8D41A-0A8E-ED4D-851F-A260CAC02A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95772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18DCA178-E636-8B4F-36EF-2FB9AFAEF9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7B231BF3-384F-32FF-3512-1F97BEAE9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98FC29C0-04A4-F410-DA7D-EEB80CD825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F75ED-C08D-014F-A3B4-75C80B51A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51116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09F0E14B-3801-D3ED-9548-3AB116287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993F72A-5E28-EFA3-FB0C-710529C665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B885C846-92CA-23BE-9D30-0E8300197E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1E3C9-B4BE-C849-AD66-CB1178267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51462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9F26ADCB-94FB-DC0D-736E-FA7DFB949E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6120EE14-E7CB-95F2-A97F-FDE01DEDB7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B19FB5F4-70DC-FD6E-47B8-37B939ADC2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D67EC-961C-C343-9347-1CC528280B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9240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85E85F9C-C9F1-0DB3-2FF6-487168B63D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8431476B-53F7-631D-FD94-8DF4C292D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69965434-ADEB-29B0-172F-2172ADBA85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A3E81-A6AB-4542-9604-295C0E2BAC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0243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6B2DD945-0DF9-6EF6-1194-A76E9A80A0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B7E11F46-A552-B578-9867-883B65F83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A249CDA0-3D7D-3A08-241D-E2CC3836D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145EC-4E24-3B4E-80AC-113A09AA0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67398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B96F94AF-72C9-0C93-A13B-AC56B795E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07E9D217-FDB4-9A4B-882F-6A53DF364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E8D41864-72F0-1C92-6DAF-C76C61F39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26363-B048-9042-BACF-72C4D4EF11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79615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1D89F66F-A00D-E12F-AC27-0D4791C83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A54325AC-D357-7276-8C49-639F18CDC2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C536FED7-2F51-1834-E9B1-3D179B9B00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7463-E070-6A46-BE51-AA3E855CC6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5367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56ED43B7-D871-5343-7A84-6C7F70887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6EFF7EDC-023E-B957-B718-A40BC289A9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2AB7C261-D7C9-4D89-0864-A4F446F13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12EBE-C5D2-2A48-A91A-714DA4BF1E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14188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0DDD599E-3D4E-5D8A-B486-9126570D61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57819044-7580-80EF-3B64-7F18784A15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80442451-4BBB-90C1-1BCC-357485B6E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B7CC9-3923-E642-B79C-C64B41AC35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59291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A7438D09-DF0B-7296-49D5-0A63F0A13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B387F9E3-2179-73D3-77F8-817145455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9AD65752-B58E-AF66-0FF6-E3299E78E0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9BADF-5945-B14C-B8B7-213243720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0027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28B617BA-D2DE-9FA3-80CA-134B25BAB1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05F32EB2-61DA-7743-7F1D-F7D556863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BF4FEEEB-6101-41BE-8DA6-6575D0DFE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F4B16-5FD5-7146-A505-4262CFF3E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43591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61201328-DAD4-C617-7A4F-D1E2A5A24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0EA952B2-C0D5-DBD7-3156-1D04B7D259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F6C157AA-81AA-EBE9-3065-E909C9852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C3D8-673F-E94B-9488-A78BF3642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05556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4E96DF02-F279-1E28-5A67-3DD9BFA57F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8727B2E4-AD51-299C-39A6-53D2F063DD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7BC52CAB-5432-67C6-0925-40CD1A147E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EC80-A4A8-9542-AB54-A02E113947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8963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8577A518-3BAD-3E93-A266-71863AA5C1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404F591-3BE7-48B1-7008-E590DC363E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F34F37F1-BAC4-A31E-F6EF-419DE0703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15059-770B-5947-8AB6-DA393AF54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56538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31A503C8-9800-5861-F3CB-029B938EC5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282473A9-2A29-8457-6ED6-4DEB54338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3B487227-B15B-5C3C-C9AD-BD9CC1B24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FBF70-D75F-B94D-B667-3C126B0F1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37086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A33C9BAE-3CE2-8AB9-1231-D101107388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1EE4C950-D82A-AD9E-8E4E-13A82B526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CF221DCA-739A-5364-B8B7-BDFDBD48C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8B4E2-3C0D-D34B-99B3-12F51B9F93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5783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24678550-7508-F429-B012-AF507B1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F27236FC-E515-EB8C-556A-1136DF231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ED83B2A2-842A-C3A0-77A2-9A33071C41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F8A30-E339-A841-9CF2-02237F94E7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2338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2C7A2C16-374C-4ECF-16B1-704286D8E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C2578514-B7C7-0240-4A86-470A2D4C57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46AC225A-6D85-FE38-C819-1E5C6DB69B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E6C09-F192-7B4F-9922-A37126F88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0640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6AD1BA0A-8801-1828-62F1-32438722A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9BD7C92B-337C-F131-1466-072036692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7ECCBF83-19E6-EA53-E946-DDACCA5B73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25B31-C4BB-ED46-8CAA-31AFB0B69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1883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87DE5DC1-E895-CF80-B067-BEC1BDE162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1EF07973-D9EF-DFEC-873E-ECB44AE96C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7C2B3450-F97A-B713-1995-51384F979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3FC9F-AA48-8E41-AB4C-CCA317E158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185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CEDBDC95-B559-E885-DE06-FCE6A6539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E22241BD-7153-E859-E23A-BE5102AAB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E07D94CD-AF94-5BCB-DE7B-929D8E93CA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D72E4-65EB-EA4A-B590-2335713BA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2241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16BF906B-81BF-6FDA-782F-6FBF9C95BF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5C8418BF-7510-F502-BF4D-F70A415C5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327C7C79-8E9D-B49E-4D29-ACDB2A20F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C716F-4241-DB4C-915F-DECFD8EB72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7866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FED6FAF-A487-EB69-571A-E74031386E49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88419" name="Freeform 3">
              <a:extLst>
                <a:ext uri="{FF2B5EF4-FFF2-40B4-BE49-F238E27FC236}">
                  <a16:creationId xmlns:a16="http://schemas.microsoft.com/office/drawing/2014/main" id="{51D5C3E5-89EF-7B9F-A9BE-EFA2B933CB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8420" name="Freeform 4">
              <a:extLst>
                <a:ext uri="{FF2B5EF4-FFF2-40B4-BE49-F238E27FC236}">
                  <a16:creationId xmlns:a16="http://schemas.microsoft.com/office/drawing/2014/main" id="{99B96A99-222C-A6C7-C423-DE5E27B955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8421" name="Freeform 5">
              <a:extLst>
                <a:ext uri="{FF2B5EF4-FFF2-40B4-BE49-F238E27FC236}">
                  <a16:creationId xmlns:a16="http://schemas.microsoft.com/office/drawing/2014/main" id="{AB883B4E-A666-7F14-151D-AEA1E43B8B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36" name="Group 6">
              <a:extLst>
                <a:ext uri="{FF2B5EF4-FFF2-40B4-BE49-F238E27FC236}">
                  <a16:creationId xmlns:a16="http://schemas.microsoft.com/office/drawing/2014/main" id="{F7756C50-757A-F0BC-93DF-85512CDA5B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88423" name="Freeform 7">
                <a:extLst>
                  <a:ext uri="{FF2B5EF4-FFF2-40B4-BE49-F238E27FC236}">
                    <a16:creationId xmlns:a16="http://schemas.microsoft.com/office/drawing/2014/main" id="{122B2031-5081-89C3-616F-D3036248B68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24" name="Freeform 8">
                <a:extLst>
                  <a:ext uri="{FF2B5EF4-FFF2-40B4-BE49-F238E27FC236}">
                    <a16:creationId xmlns:a16="http://schemas.microsoft.com/office/drawing/2014/main" id="{5CABBB3B-84A3-A131-127D-3E00439E06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25" name="Freeform 9">
                <a:extLst>
                  <a:ext uri="{FF2B5EF4-FFF2-40B4-BE49-F238E27FC236}">
                    <a16:creationId xmlns:a16="http://schemas.microsoft.com/office/drawing/2014/main" id="{DFE0AF6D-280C-8BCE-B413-3BE5EAC25E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26" name="Freeform 10">
                <a:extLst>
                  <a:ext uri="{FF2B5EF4-FFF2-40B4-BE49-F238E27FC236}">
                    <a16:creationId xmlns:a16="http://schemas.microsoft.com/office/drawing/2014/main" id="{30292828-51B8-1539-46E0-E1B8C65133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27" name="Freeform 11">
                <a:extLst>
                  <a:ext uri="{FF2B5EF4-FFF2-40B4-BE49-F238E27FC236}">
                    <a16:creationId xmlns:a16="http://schemas.microsoft.com/office/drawing/2014/main" id="{FB79C00D-B5AE-4FBA-6D0F-ED49146FA2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28" name="Freeform 12">
                <a:extLst>
                  <a:ext uri="{FF2B5EF4-FFF2-40B4-BE49-F238E27FC236}">
                    <a16:creationId xmlns:a16="http://schemas.microsoft.com/office/drawing/2014/main" id="{EFF318E8-3307-DDFF-C3F1-CCD5B2413A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29" name="Freeform 13">
                <a:extLst>
                  <a:ext uri="{FF2B5EF4-FFF2-40B4-BE49-F238E27FC236}">
                    <a16:creationId xmlns:a16="http://schemas.microsoft.com/office/drawing/2014/main" id="{D5F56AF5-1FFC-0C5C-E357-D6825A7B5D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30" name="Freeform 14">
                <a:extLst>
                  <a:ext uri="{FF2B5EF4-FFF2-40B4-BE49-F238E27FC236}">
                    <a16:creationId xmlns:a16="http://schemas.microsoft.com/office/drawing/2014/main" id="{A863C15F-4C4B-148E-E236-6D279C40DA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31" name="Freeform 15">
                <a:extLst>
                  <a:ext uri="{FF2B5EF4-FFF2-40B4-BE49-F238E27FC236}">
                    <a16:creationId xmlns:a16="http://schemas.microsoft.com/office/drawing/2014/main" id="{687B3602-F0D2-D24E-B30E-79D134831C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32" name="Freeform 16">
                <a:extLst>
                  <a:ext uri="{FF2B5EF4-FFF2-40B4-BE49-F238E27FC236}">
                    <a16:creationId xmlns:a16="http://schemas.microsoft.com/office/drawing/2014/main" id="{5786381A-989D-0442-4E33-1A51D22734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33" name="Freeform 17">
                <a:extLst>
                  <a:ext uri="{FF2B5EF4-FFF2-40B4-BE49-F238E27FC236}">
                    <a16:creationId xmlns:a16="http://schemas.microsoft.com/office/drawing/2014/main" id="{71654108-D1AC-8397-EE74-AF7C6B2B91C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34" name="Freeform 18">
                <a:extLst>
                  <a:ext uri="{FF2B5EF4-FFF2-40B4-BE49-F238E27FC236}">
                    <a16:creationId xmlns:a16="http://schemas.microsoft.com/office/drawing/2014/main" id="{41C80F8E-84CA-4B58-F073-6E7D31E299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35" name="Freeform 19">
                <a:extLst>
                  <a:ext uri="{FF2B5EF4-FFF2-40B4-BE49-F238E27FC236}">
                    <a16:creationId xmlns:a16="http://schemas.microsoft.com/office/drawing/2014/main" id="{875A87C7-8B2B-378D-EF56-824C6CE30A1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88436" name="Freeform 20">
              <a:extLst>
                <a:ext uri="{FF2B5EF4-FFF2-40B4-BE49-F238E27FC236}">
                  <a16:creationId xmlns:a16="http://schemas.microsoft.com/office/drawing/2014/main" id="{73253A1C-50CC-7A4E-0351-FACDF17DE6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8437" name="Freeform 21">
              <a:extLst>
                <a:ext uri="{FF2B5EF4-FFF2-40B4-BE49-F238E27FC236}">
                  <a16:creationId xmlns:a16="http://schemas.microsoft.com/office/drawing/2014/main" id="{661B62D1-4605-5F42-26C5-B8FE731254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8438" name="Freeform 22">
              <a:extLst>
                <a:ext uri="{FF2B5EF4-FFF2-40B4-BE49-F238E27FC236}">
                  <a16:creationId xmlns:a16="http://schemas.microsoft.com/office/drawing/2014/main" id="{47EC385A-41A9-01CA-F010-0F99D80986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0" name="Freeform 23">
              <a:extLst>
                <a:ext uri="{FF2B5EF4-FFF2-40B4-BE49-F238E27FC236}">
                  <a16:creationId xmlns:a16="http://schemas.microsoft.com/office/drawing/2014/main" id="{B3AFCEF6-AB15-E987-DD4C-4BEE3E4F4C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27 w 717"/>
                <a:gd name="T1" fmla="*/ 845 h 845"/>
                <a:gd name="T2" fmla="*/ 827 w 717"/>
                <a:gd name="T3" fmla="*/ 821 h 845"/>
                <a:gd name="T4" fmla="*/ 684 w 717"/>
                <a:gd name="T5" fmla="*/ 605 h 845"/>
                <a:gd name="T6" fmla="*/ 461 w 717"/>
                <a:gd name="T7" fmla="*/ 396 h 845"/>
                <a:gd name="T8" fmla="*/ 276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4 w 717"/>
                <a:gd name="T15" fmla="*/ 198 h 845"/>
                <a:gd name="T16" fmla="*/ 455 w 717"/>
                <a:gd name="T17" fmla="*/ 408 h 845"/>
                <a:gd name="T18" fmla="*/ 678 w 717"/>
                <a:gd name="T19" fmla="*/ 623 h 845"/>
                <a:gd name="T20" fmla="*/ 827 w 717"/>
                <a:gd name="T21" fmla="*/ 845 h 845"/>
                <a:gd name="T22" fmla="*/ 82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24">
              <a:extLst>
                <a:ext uri="{FF2B5EF4-FFF2-40B4-BE49-F238E27FC236}">
                  <a16:creationId xmlns:a16="http://schemas.microsoft.com/office/drawing/2014/main" id="{A24AC500-2327-6621-3FE6-A3F5DB9FD8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62 w 407"/>
                <a:gd name="T1" fmla="*/ 414 h 414"/>
                <a:gd name="T2" fmla="*/ 462 w 407"/>
                <a:gd name="T3" fmla="*/ 396 h 414"/>
                <a:gd name="T4" fmla="*/ 277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71 w 407"/>
                <a:gd name="T13" fmla="*/ 204 h 414"/>
                <a:gd name="T14" fmla="*/ 462 w 407"/>
                <a:gd name="T15" fmla="*/ 414 h 414"/>
                <a:gd name="T16" fmla="*/ 462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441" name="Freeform 25">
              <a:extLst>
                <a:ext uri="{FF2B5EF4-FFF2-40B4-BE49-F238E27FC236}">
                  <a16:creationId xmlns:a16="http://schemas.microsoft.com/office/drawing/2014/main" id="{5F757042-0376-8BA2-E4B2-2B0E754F0F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26">
              <a:extLst>
                <a:ext uri="{FF2B5EF4-FFF2-40B4-BE49-F238E27FC236}">
                  <a16:creationId xmlns:a16="http://schemas.microsoft.com/office/drawing/2014/main" id="{2344D24E-C739-BE67-9C74-8639F5A11C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96 w 586"/>
                <a:gd name="T1" fmla="*/ 0 h 599"/>
                <a:gd name="T2" fmla="*/ 678 w 586"/>
                <a:gd name="T3" fmla="*/ 0 h 599"/>
                <a:gd name="T4" fmla="*/ 484 w 586"/>
                <a:gd name="T5" fmla="*/ 132 h 599"/>
                <a:gd name="T6" fmla="*/ 312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12 w 586"/>
                <a:gd name="T17" fmla="*/ 282 h 599"/>
                <a:gd name="T18" fmla="*/ 496 w 586"/>
                <a:gd name="T19" fmla="*/ 138 h 599"/>
                <a:gd name="T20" fmla="*/ 696 w 586"/>
                <a:gd name="T21" fmla="*/ 0 h 599"/>
                <a:gd name="T22" fmla="*/ 69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27">
              <a:extLst>
                <a:ext uri="{FF2B5EF4-FFF2-40B4-BE49-F238E27FC236}">
                  <a16:creationId xmlns:a16="http://schemas.microsoft.com/office/drawing/2014/main" id="{9057D8D6-F374-9F33-AB74-40D564D51B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4 w 269"/>
                <a:gd name="T1" fmla="*/ 0 h 252"/>
                <a:gd name="T2" fmla="*/ 306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4 w 269"/>
                <a:gd name="T15" fmla="*/ 0 h 252"/>
                <a:gd name="T16" fmla="*/ 324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8">
              <a:extLst>
                <a:ext uri="{FF2B5EF4-FFF2-40B4-BE49-F238E27FC236}">
                  <a16:creationId xmlns:a16="http://schemas.microsoft.com/office/drawing/2014/main" id="{8101E2E4-A3A3-CBC1-E60C-4214F65077F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29">
              <a:extLst>
                <a:ext uri="{FF2B5EF4-FFF2-40B4-BE49-F238E27FC236}">
                  <a16:creationId xmlns:a16="http://schemas.microsoft.com/office/drawing/2014/main" id="{FCDD5BC1-68E6-9009-743B-B951F4EAC16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30">
              <a:extLst>
                <a:ext uri="{FF2B5EF4-FFF2-40B4-BE49-F238E27FC236}">
                  <a16:creationId xmlns:a16="http://schemas.microsoft.com/office/drawing/2014/main" id="{64896DC2-2C75-D30D-8192-B8E12FEBEAD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8" name="Group 31">
              <a:extLst>
                <a:ext uri="{FF2B5EF4-FFF2-40B4-BE49-F238E27FC236}">
                  <a16:creationId xmlns:a16="http://schemas.microsoft.com/office/drawing/2014/main" id="{30CB6D3C-C186-9A01-0654-CC6C17862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1" name="Line 32">
                <a:extLst>
                  <a:ext uri="{FF2B5EF4-FFF2-40B4-BE49-F238E27FC236}">
                    <a16:creationId xmlns:a16="http://schemas.microsoft.com/office/drawing/2014/main" id="{7892DBB2-BA03-B443-5E0C-5858F8EBAE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3">
                <a:extLst>
                  <a:ext uri="{FF2B5EF4-FFF2-40B4-BE49-F238E27FC236}">
                    <a16:creationId xmlns:a16="http://schemas.microsoft.com/office/drawing/2014/main" id="{1A304A00-512F-53E0-2F9D-573B6980E7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4">
                <a:extLst>
                  <a:ext uri="{FF2B5EF4-FFF2-40B4-BE49-F238E27FC236}">
                    <a16:creationId xmlns:a16="http://schemas.microsoft.com/office/drawing/2014/main" id="{DF5A6579-D0CA-66F5-76FF-B73D6B234B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5">
                <a:extLst>
                  <a:ext uri="{FF2B5EF4-FFF2-40B4-BE49-F238E27FC236}">
                    <a16:creationId xmlns:a16="http://schemas.microsoft.com/office/drawing/2014/main" id="{504FAB52-FCE6-283C-2AF4-A0E50C41AE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Line 36">
                <a:extLst>
                  <a:ext uri="{FF2B5EF4-FFF2-40B4-BE49-F238E27FC236}">
                    <a16:creationId xmlns:a16="http://schemas.microsoft.com/office/drawing/2014/main" id="{7A592F0E-D780-D198-B968-9040BE4709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9" name="Line 37">
              <a:extLst>
                <a:ext uri="{FF2B5EF4-FFF2-40B4-BE49-F238E27FC236}">
                  <a16:creationId xmlns:a16="http://schemas.microsoft.com/office/drawing/2014/main" id="{3F8EC91A-A563-AB38-2B80-15F5E9B6465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38">
              <a:extLst>
                <a:ext uri="{FF2B5EF4-FFF2-40B4-BE49-F238E27FC236}">
                  <a16:creationId xmlns:a16="http://schemas.microsoft.com/office/drawing/2014/main" id="{0088ECF7-D15E-8A5C-29E8-78D1DE6954C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8455" name="Rectangle 39">
            <a:extLst>
              <a:ext uri="{FF2B5EF4-FFF2-40B4-BE49-F238E27FC236}">
                <a16:creationId xmlns:a16="http://schemas.microsoft.com/office/drawing/2014/main" id="{9358F5D4-D1B9-C76A-6C1E-9CF31A312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8456" name="Rectangle 40">
            <a:extLst>
              <a:ext uri="{FF2B5EF4-FFF2-40B4-BE49-F238E27FC236}">
                <a16:creationId xmlns:a16="http://schemas.microsoft.com/office/drawing/2014/main" id="{027703C7-756A-4390-87A9-5ABFE9E21D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57" name="Rectangle 41">
            <a:extLst>
              <a:ext uri="{FF2B5EF4-FFF2-40B4-BE49-F238E27FC236}">
                <a16:creationId xmlns:a16="http://schemas.microsoft.com/office/drawing/2014/main" id="{AD457AC2-64F0-D34B-2E8E-8A25663A91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58" name="Rectangle 42">
            <a:extLst>
              <a:ext uri="{FF2B5EF4-FFF2-40B4-BE49-F238E27FC236}">
                <a16:creationId xmlns:a16="http://schemas.microsoft.com/office/drawing/2014/main" id="{DE7B645C-8FB6-58BC-65E4-CAF65C3552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052B4AC-669B-2D4F-B87C-7770051315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8459" name="Rectangle 43">
            <a:extLst>
              <a:ext uri="{FF2B5EF4-FFF2-40B4-BE49-F238E27FC236}">
                <a16:creationId xmlns:a16="http://schemas.microsoft.com/office/drawing/2014/main" id="{7625AB9F-F0D6-88EE-B68A-D841D6E24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44" descr="CWSU">
            <a:extLst>
              <a:ext uri="{FF2B5EF4-FFF2-40B4-BE49-F238E27FC236}">
                <a16:creationId xmlns:a16="http://schemas.microsoft.com/office/drawing/2014/main" id="{B2743975-7E47-9348-4E2E-F0586B7D4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111" r:id="rId1"/>
    <p:sldLayoutId id="2147485079" r:id="rId2"/>
    <p:sldLayoutId id="2147485080" r:id="rId3"/>
    <p:sldLayoutId id="2147485081" r:id="rId4"/>
    <p:sldLayoutId id="2147485082" r:id="rId5"/>
    <p:sldLayoutId id="2147485083" r:id="rId6"/>
    <p:sldLayoutId id="2147485084" r:id="rId7"/>
    <p:sldLayoutId id="2147485085" r:id="rId8"/>
    <p:sldLayoutId id="2147485086" r:id="rId9"/>
    <p:sldLayoutId id="2147485087" r:id="rId10"/>
    <p:sldLayoutId id="2147485088" r:id="rId11"/>
    <p:sldLayoutId id="2147485089" r:id="rId12"/>
    <p:sldLayoutId id="2147485090" r:id="rId13"/>
    <p:sldLayoutId id="2147485091" r:id="rId14"/>
    <p:sldLayoutId id="2147485092" r:id="rId15"/>
    <p:sldLayoutId id="2147485093" r:id="rId16"/>
    <p:sldLayoutId id="2147485094" r:id="rId17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D962D543-EBFE-58CA-0067-CBFA85B7A4A2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88419" name="Freeform 3">
              <a:extLst>
                <a:ext uri="{FF2B5EF4-FFF2-40B4-BE49-F238E27FC236}">
                  <a16:creationId xmlns:a16="http://schemas.microsoft.com/office/drawing/2014/main" id="{16A1D8C9-C2DC-E8D3-45FF-D8ACC65497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8420" name="Freeform 4">
              <a:extLst>
                <a:ext uri="{FF2B5EF4-FFF2-40B4-BE49-F238E27FC236}">
                  <a16:creationId xmlns:a16="http://schemas.microsoft.com/office/drawing/2014/main" id="{5F410085-23BA-39F4-F787-9284C490CA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8421" name="Freeform 5">
              <a:extLst>
                <a:ext uri="{FF2B5EF4-FFF2-40B4-BE49-F238E27FC236}">
                  <a16:creationId xmlns:a16="http://schemas.microsoft.com/office/drawing/2014/main" id="{51A1607C-041F-380B-7AB1-BCC1CDCC43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0" name="Group 6">
              <a:extLst>
                <a:ext uri="{FF2B5EF4-FFF2-40B4-BE49-F238E27FC236}">
                  <a16:creationId xmlns:a16="http://schemas.microsoft.com/office/drawing/2014/main" id="{46FA3816-1F3A-7F7A-1DF0-B9668B630F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88423" name="Freeform 7">
                <a:extLst>
                  <a:ext uri="{FF2B5EF4-FFF2-40B4-BE49-F238E27FC236}">
                    <a16:creationId xmlns:a16="http://schemas.microsoft.com/office/drawing/2014/main" id="{5B288D04-7447-2D60-CA9A-E7644D05D41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24" name="Freeform 8">
                <a:extLst>
                  <a:ext uri="{FF2B5EF4-FFF2-40B4-BE49-F238E27FC236}">
                    <a16:creationId xmlns:a16="http://schemas.microsoft.com/office/drawing/2014/main" id="{83233678-34E7-978F-CF70-A20EB04D965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25" name="Freeform 9">
                <a:extLst>
                  <a:ext uri="{FF2B5EF4-FFF2-40B4-BE49-F238E27FC236}">
                    <a16:creationId xmlns:a16="http://schemas.microsoft.com/office/drawing/2014/main" id="{203E2132-F970-1828-5353-7964E2FE6DF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26" name="Freeform 10">
                <a:extLst>
                  <a:ext uri="{FF2B5EF4-FFF2-40B4-BE49-F238E27FC236}">
                    <a16:creationId xmlns:a16="http://schemas.microsoft.com/office/drawing/2014/main" id="{7EFFB0F5-5340-977B-024B-945E90C575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27" name="Freeform 11">
                <a:extLst>
                  <a:ext uri="{FF2B5EF4-FFF2-40B4-BE49-F238E27FC236}">
                    <a16:creationId xmlns:a16="http://schemas.microsoft.com/office/drawing/2014/main" id="{AC57FAD0-F4D9-01B1-8737-A5088380CC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28" name="Freeform 12">
                <a:extLst>
                  <a:ext uri="{FF2B5EF4-FFF2-40B4-BE49-F238E27FC236}">
                    <a16:creationId xmlns:a16="http://schemas.microsoft.com/office/drawing/2014/main" id="{1F8D6BF0-4D4E-08ED-CCBE-B0E6CFCD39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29" name="Freeform 13">
                <a:extLst>
                  <a:ext uri="{FF2B5EF4-FFF2-40B4-BE49-F238E27FC236}">
                    <a16:creationId xmlns:a16="http://schemas.microsoft.com/office/drawing/2014/main" id="{449137C0-30A0-5D1B-8512-AE52C322DE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30" name="Freeform 14">
                <a:extLst>
                  <a:ext uri="{FF2B5EF4-FFF2-40B4-BE49-F238E27FC236}">
                    <a16:creationId xmlns:a16="http://schemas.microsoft.com/office/drawing/2014/main" id="{3A102ACC-F4B8-1606-E223-8B344DD0DB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31" name="Freeform 15">
                <a:extLst>
                  <a:ext uri="{FF2B5EF4-FFF2-40B4-BE49-F238E27FC236}">
                    <a16:creationId xmlns:a16="http://schemas.microsoft.com/office/drawing/2014/main" id="{4E1F3593-6608-780E-4D10-3BF40538C4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32" name="Freeform 16">
                <a:extLst>
                  <a:ext uri="{FF2B5EF4-FFF2-40B4-BE49-F238E27FC236}">
                    <a16:creationId xmlns:a16="http://schemas.microsoft.com/office/drawing/2014/main" id="{A8E899BF-500A-B0B4-4B0D-E24AFD34A3C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33" name="Freeform 17">
                <a:extLst>
                  <a:ext uri="{FF2B5EF4-FFF2-40B4-BE49-F238E27FC236}">
                    <a16:creationId xmlns:a16="http://schemas.microsoft.com/office/drawing/2014/main" id="{790D9944-8A74-838A-720D-875EAF2EFD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34" name="Freeform 18">
                <a:extLst>
                  <a:ext uri="{FF2B5EF4-FFF2-40B4-BE49-F238E27FC236}">
                    <a16:creationId xmlns:a16="http://schemas.microsoft.com/office/drawing/2014/main" id="{D5740F00-FCC9-7623-3A48-F069A057C5A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8435" name="Freeform 19">
                <a:extLst>
                  <a:ext uri="{FF2B5EF4-FFF2-40B4-BE49-F238E27FC236}">
                    <a16:creationId xmlns:a16="http://schemas.microsoft.com/office/drawing/2014/main" id="{ACB89D33-2FDE-C1BD-71C6-0E0F62866D2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88436" name="Freeform 20">
              <a:extLst>
                <a:ext uri="{FF2B5EF4-FFF2-40B4-BE49-F238E27FC236}">
                  <a16:creationId xmlns:a16="http://schemas.microsoft.com/office/drawing/2014/main" id="{C691F575-BC55-6643-70CD-405CBEBA0B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8437" name="Freeform 21">
              <a:extLst>
                <a:ext uri="{FF2B5EF4-FFF2-40B4-BE49-F238E27FC236}">
                  <a16:creationId xmlns:a16="http://schemas.microsoft.com/office/drawing/2014/main" id="{5838ACA9-D82E-8CC6-638D-0EF4BFC27D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8438" name="Freeform 22">
              <a:extLst>
                <a:ext uri="{FF2B5EF4-FFF2-40B4-BE49-F238E27FC236}">
                  <a16:creationId xmlns:a16="http://schemas.microsoft.com/office/drawing/2014/main" id="{C2CE8E89-C5C1-3FD1-051D-93757350CA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4" name="Freeform 23">
              <a:extLst>
                <a:ext uri="{FF2B5EF4-FFF2-40B4-BE49-F238E27FC236}">
                  <a16:creationId xmlns:a16="http://schemas.microsoft.com/office/drawing/2014/main" id="{8A23CE5C-EFB0-172E-4F9C-5CA22D3614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15 w 717"/>
                <a:gd name="T1" fmla="*/ 845 h 845"/>
                <a:gd name="T2" fmla="*/ 815 w 717"/>
                <a:gd name="T3" fmla="*/ 821 h 845"/>
                <a:gd name="T4" fmla="*/ 672 w 717"/>
                <a:gd name="T5" fmla="*/ 605 h 845"/>
                <a:gd name="T6" fmla="*/ 455 w 717"/>
                <a:gd name="T7" fmla="*/ 396 h 845"/>
                <a:gd name="T8" fmla="*/ 27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58 w 717"/>
                <a:gd name="T15" fmla="*/ 198 h 845"/>
                <a:gd name="T16" fmla="*/ 449 w 717"/>
                <a:gd name="T17" fmla="*/ 408 h 845"/>
                <a:gd name="T18" fmla="*/ 666 w 717"/>
                <a:gd name="T19" fmla="*/ 623 h 845"/>
                <a:gd name="T20" fmla="*/ 815 w 717"/>
                <a:gd name="T21" fmla="*/ 845 h 845"/>
                <a:gd name="T22" fmla="*/ 81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24">
              <a:extLst>
                <a:ext uri="{FF2B5EF4-FFF2-40B4-BE49-F238E27FC236}">
                  <a16:creationId xmlns:a16="http://schemas.microsoft.com/office/drawing/2014/main" id="{CDAA8BAE-A0FA-93DB-AA13-F14D2E1787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56 w 407"/>
                <a:gd name="T1" fmla="*/ 414 h 414"/>
                <a:gd name="T2" fmla="*/ 456 w 407"/>
                <a:gd name="T3" fmla="*/ 396 h 414"/>
                <a:gd name="T4" fmla="*/ 27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65 w 407"/>
                <a:gd name="T13" fmla="*/ 204 h 414"/>
                <a:gd name="T14" fmla="*/ 456 w 407"/>
                <a:gd name="T15" fmla="*/ 414 h 414"/>
                <a:gd name="T16" fmla="*/ 45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441" name="Freeform 25">
              <a:extLst>
                <a:ext uri="{FF2B5EF4-FFF2-40B4-BE49-F238E27FC236}">
                  <a16:creationId xmlns:a16="http://schemas.microsoft.com/office/drawing/2014/main" id="{3F131400-E714-CDD9-4234-BDDE3C144E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26">
              <a:extLst>
                <a:ext uri="{FF2B5EF4-FFF2-40B4-BE49-F238E27FC236}">
                  <a16:creationId xmlns:a16="http://schemas.microsoft.com/office/drawing/2014/main" id="{214D3D28-94C8-4875-BA39-287F884318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84 w 586"/>
                <a:gd name="T1" fmla="*/ 0 h 599"/>
                <a:gd name="T2" fmla="*/ 666 w 586"/>
                <a:gd name="T3" fmla="*/ 0 h 599"/>
                <a:gd name="T4" fmla="*/ 472 w 586"/>
                <a:gd name="T5" fmla="*/ 132 h 599"/>
                <a:gd name="T6" fmla="*/ 30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06 w 586"/>
                <a:gd name="T17" fmla="*/ 282 h 599"/>
                <a:gd name="T18" fmla="*/ 484 w 586"/>
                <a:gd name="T19" fmla="*/ 138 h 599"/>
                <a:gd name="T20" fmla="*/ 684 w 586"/>
                <a:gd name="T21" fmla="*/ 0 h 599"/>
                <a:gd name="T22" fmla="*/ 68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27">
              <a:extLst>
                <a:ext uri="{FF2B5EF4-FFF2-40B4-BE49-F238E27FC236}">
                  <a16:creationId xmlns:a16="http://schemas.microsoft.com/office/drawing/2014/main" id="{093534AE-C089-DEA5-F69D-EB62403080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18 w 269"/>
                <a:gd name="T1" fmla="*/ 0 h 252"/>
                <a:gd name="T2" fmla="*/ 30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18 w 269"/>
                <a:gd name="T15" fmla="*/ 0 h 252"/>
                <a:gd name="T16" fmla="*/ 31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28">
              <a:extLst>
                <a:ext uri="{FF2B5EF4-FFF2-40B4-BE49-F238E27FC236}">
                  <a16:creationId xmlns:a16="http://schemas.microsoft.com/office/drawing/2014/main" id="{0C2E15DD-BE71-C06F-A6C9-66EBB363EDD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29">
              <a:extLst>
                <a:ext uri="{FF2B5EF4-FFF2-40B4-BE49-F238E27FC236}">
                  <a16:creationId xmlns:a16="http://schemas.microsoft.com/office/drawing/2014/main" id="{E9AE835C-8A79-1A66-8FBB-E2DB5CD062C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30">
              <a:extLst>
                <a:ext uri="{FF2B5EF4-FFF2-40B4-BE49-F238E27FC236}">
                  <a16:creationId xmlns:a16="http://schemas.microsoft.com/office/drawing/2014/main" id="{7ACFA230-4CB4-7FDF-B458-889DB58AF97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2" name="Group 31">
              <a:extLst>
                <a:ext uri="{FF2B5EF4-FFF2-40B4-BE49-F238E27FC236}">
                  <a16:creationId xmlns:a16="http://schemas.microsoft.com/office/drawing/2014/main" id="{37627A26-1D29-0183-AF27-F3B8CE55F3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5" name="Line 32">
                <a:extLst>
                  <a:ext uri="{FF2B5EF4-FFF2-40B4-BE49-F238E27FC236}">
                    <a16:creationId xmlns:a16="http://schemas.microsoft.com/office/drawing/2014/main" id="{50364A4E-1DAF-03D1-FE2F-13697E7722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Line 33">
                <a:extLst>
                  <a:ext uri="{FF2B5EF4-FFF2-40B4-BE49-F238E27FC236}">
                    <a16:creationId xmlns:a16="http://schemas.microsoft.com/office/drawing/2014/main" id="{010FFE78-E07C-1863-C3C5-B1FD98CC89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Line 34">
                <a:extLst>
                  <a:ext uri="{FF2B5EF4-FFF2-40B4-BE49-F238E27FC236}">
                    <a16:creationId xmlns:a16="http://schemas.microsoft.com/office/drawing/2014/main" id="{2786E73C-8739-3623-786A-DBC27F443E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Line 35">
                <a:extLst>
                  <a:ext uri="{FF2B5EF4-FFF2-40B4-BE49-F238E27FC236}">
                    <a16:creationId xmlns:a16="http://schemas.microsoft.com/office/drawing/2014/main" id="{561CC7E7-2640-C60E-18BE-ACBE8B012E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Line 36">
                <a:extLst>
                  <a:ext uri="{FF2B5EF4-FFF2-40B4-BE49-F238E27FC236}">
                    <a16:creationId xmlns:a16="http://schemas.microsoft.com/office/drawing/2014/main" id="{CE9674BF-52B3-64D4-FCC4-F8DAAC5B2C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3" name="Line 37">
              <a:extLst>
                <a:ext uri="{FF2B5EF4-FFF2-40B4-BE49-F238E27FC236}">
                  <a16:creationId xmlns:a16="http://schemas.microsoft.com/office/drawing/2014/main" id="{C69CA87B-07D4-FD5C-EBE3-8BC91EC34A5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Line 38">
              <a:extLst>
                <a:ext uri="{FF2B5EF4-FFF2-40B4-BE49-F238E27FC236}">
                  <a16:creationId xmlns:a16="http://schemas.microsoft.com/office/drawing/2014/main" id="{84A5FFE2-3D24-E852-39D9-AEF9A164163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8455" name="Rectangle 39">
            <a:extLst>
              <a:ext uri="{FF2B5EF4-FFF2-40B4-BE49-F238E27FC236}">
                <a16:creationId xmlns:a16="http://schemas.microsoft.com/office/drawing/2014/main" id="{5AD5E708-31E2-9E5D-247A-BCA66F9EF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8456" name="Rectangle 40">
            <a:extLst>
              <a:ext uri="{FF2B5EF4-FFF2-40B4-BE49-F238E27FC236}">
                <a16:creationId xmlns:a16="http://schemas.microsoft.com/office/drawing/2014/main" id="{E3D27820-1C9C-BE67-93C5-4D948CBC21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57" name="Rectangle 41">
            <a:extLst>
              <a:ext uri="{FF2B5EF4-FFF2-40B4-BE49-F238E27FC236}">
                <a16:creationId xmlns:a16="http://schemas.microsoft.com/office/drawing/2014/main" id="{140D78AC-0C61-B02F-B729-02EFB47629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58" name="Rectangle 42">
            <a:extLst>
              <a:ext uri="{FF2B5EF4-FFF2-40B4-BE49-F238E27FC236}">
                <a16:creationId xmlns:a16="http://schemas.microsoft.com/office/drawing/2014/main" id="{1DA9ADD6-9E80-0F3E-CD69-21AB01D991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14D7080-544F-3949-933D-3F5BCD98E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8459" name="Rectangle 43">
            <a:extLst>
              <a:ext uri="{FF2B5EF4-FFF2-40B4-BE49-F238E27FC236}">
                <a16:creationId xmlns:a16="http://schemas.microsoft.com/office/drawing/2014/main" id="{D7F470C0-D5C4-310A-3FC1-DEFDB7991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6" name="Picture 44" descr="CWSU">
            <a:extLst>
              <a:ext uri="{FF2B5EF4-FFF2-40B4-BE49-F238E27FC236}">
                <a16:creationId xmlns:a16="http://schemas.microsoft.com/office/drawing/2014/main" id="{65CA8CA9-EA63-D56A-8232-009FC11E6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112" r:id="rId1"/>
    <p:sldLayoutId id="2147485095" r:id="rId2"/>
    <p:sldLayoutId id="2147485096" r:id="rId3"/>
    <p:sldLayoutId id="2147485097" r:id="rId4"/>
    <p:sldLayoutId id="2147485098" r:id="rId5"/>
    <p:sldLayoutId id="2147485099" r:id="rId6"/>
    <p:sldLayoutId id="2147485100" r:id="rId7"/>
    <p:sldLayoutId id="2147485101" r:id="rId8"/>
    <p:sldLayoutId id="2147485102" r:id="rId9"/>
    <p:sldLayoutId id="2147485103" r:id="rId10"/>
    <p:sldLayoutId id="2147485104" r:id="rId11"/>
    <p:sldLayoutId id="2147485105" r:id="rId12"/>
    <p:sldLayoutId id="2147485106" r:id="rId13"/>
    <p:sldLayoutId id="2147485107" r:id="rId14"/>
    <p:sldLayoutId id="2147485108" r:id="rId15"/>
    <p:sldLayoutId id="2147485109" r:id="rId16"/>
    <p:sldLayoutId id="2147485110" r:id="rId17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E8671BE-6078-7A08-06FD-94CDCA31F5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425575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11800" b="1" dirty="0">
                <a:latin typeface="Cooper Blk BT" pitchFamily="18" charset="0"/>
              </a:rPr>
              <a:t>Welcome!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54F70AA-A4C1-E0A9-06D5-7D212B8A87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3200400"/>
            <a:ext cx="7010400" cy="2971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latin typeface="Arial" charset="0"/>
              </a:rPr>
              <a:t>City of Winston-Salem University</a:t>
            </a:r>
          </a:p>
          <a:p>
            <a:pPr eaLnBrk="1" hangingPunct="1">
              <a:defRPr/>
            </a:pPr>
            <a:endParaRPr lang="en-US" b="1" i="1" dirty="0">
              <a:latin typeface="Arial" charset="0"/>
            </a:endParaRPr>
          </a:p>
          <a:p>
            <a:pPr eaLnBrk="1" hangingPunct="1">
              <a:defRPr/>
            </a:pPr>
            <a:r>
              <a:rPr lang="en-US" b="1" i="1" dirty="0">
                <a:latin typeface="Arial" charset="0"/>
              </a:rPr>
              <a:t>Sanitation Division </a:t>
            </a:r>
          </a:p>
          <a:p>
            <a:pPr eaLnBrk="1" hangingPunct="1">
              <a:defRPr/>
            </a:pPr>
            <a:r>
              <a:rPr lang="en-US" b="1" i="1" dirty="0">
                <a:latin typeface="Arial" charset="0"/>
              </a:rPr>
              <a:t>October 1, 2021</a:t>
            </a:r>
          </a:p>
          <a:p>
            <a:pPr eaLnBrk="1" hangingPunct="1">
              <a:defRPr/>
            </a:pPr>
            <a:endParaRPr lang="en-US" b="1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all tree">
            <a:extLst>
              <a:ext uri="{FF2B5EF4-FFF2-40B4-BE49-F238E27FC236}">
                <a16:creationId xmlns:a16="http://schemas.microsoft.com/office/drawing/2014/main" id="{BB637A27-5F2A-4B8E-A62C-16C0A1A58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r="17751"/>
          <a:stretch>
            <a:fillRect/>
          </a:stretch>
        </p:blipFill>
        <p:spPr bwMode="auto">
          <a:xfrm>
            <a:off x="990600" y="3886200"/>
            <a:ext cx="2425700" cy="28194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Rectangle 3">
            <a:extLst>
              <a:ext uri="{FF2B5EF4-FFF2-40B4-BE49-F238E27FC236}">
                <a16:creationId xmlns:a16="http://schemas.microsoft.com/office/drawing/2014/main" id="{8CE0A263-0241-E364-E4A0-AEB31411D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Seasonal Programs</a:t>
            </a:r>
          </a:p>
        </p:txBody>
      </p:sp>
      <p:sp>
        <p:nvSpPr>
          <p:cNvPr id="172036" name="Rectangle 4">
            <a:extLst>
              <a:ext uri="{FF2B5EF4-FFF2-40B4-BE49-F238E27FC236}">
                <a16:creationId xmlns:a16="http://schemas.microsoft.com/office/drawing/2014/main" id="{A66BED70-E1BA-14A4-1E27-6CB6C3AEF3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Loose Leaf Collection</a:t>
            </a:r>
          </a:p>
          <a:p>
            <a:pPr lvl="1" eaLnBrk="1" hangingPunct="1">
              <a:defRPr/>
            </a:pPr>
            <a:r>
              <a:rPr lang="en-US" dirty="0"/>
              <a:t>Nov. – Jan.</a:t>
            </a:r>
          </a:p>
          <a:p>
            <a:pPr lvl="1" eaLnBrk="1" hangingPunct="1">
              <a:defRPr/>
            </a:pPr>
            <a:r>
              <a:rPr lang="en-US" dirty="0"/>
              <a:t>11,814 tons in 2021</a:t>
            </a: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172037" name="Rectangle 5">
            <a:extLst>
              <a:ext uri="{FF2B5EF4-FFF2-40B4-BE49-F238E27FC236}">
                <a16:creationId xmlns:a16="http://schemas.microsoft.com/office/drawing/2014/main" id="{ECC75A4A-532B-BD7E-D7BA-4A57200F963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Bulky Item Collection</a:t>
            </a:r>
          </a:p>
          <a:p>
            <a:pPr lvl="1" eaLnBrk="1" hangingPunct="1">
              <a:defRPr/>
            </a:pPr>
            <a:r>
              <a:rPr lang="en-US" dirty="0"/>
              <a:t>Mar. – Sept.</a:t>
            </a:r>
          </a:p>
          <a:p>
            <a:pPr lvl="1" eaLnBrk="1" hangingPunct="1">
              <a:defRPr/>
            </a:pPr>
            <a:r>
              <a:rPr lang="en-US" dirty="0"/>
              <a:t> 3428 tons in 2021</a:t>
            </a:r>
          </a:p>
        </p:txBody>
      </p:sp>
      <p:pic>
        <p:nvPicPr>
          <p:cNvPr id="24582" name="Picture 6" descr="chair">
            <a:extLst>
              <a:ext uri="{FF2B5EF4-FFF2-40B4-BE49-F238E27FC236}">
                <a16:creationId xmlns:a16="http://schemas.microsoft.com/office/drawing/2014/main" id="{5050B708-6BC2-0D56-88DE-434A388FA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3657600" cy="2159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1722-B8FC-8D7F-C495-B63AB478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Automated Leaf Loader</a:t>
            </a:r>
          </a:p>
        </p:txBody>
      </p:sp>
      <p:pic>
        <p:nvPicPr>
          <p:cNvPr id="26627" name="Content Placeholder 4" descr="103_0896.JPG">
            <a:extLst>
              <a:ext uri="{FF2B5EF4-FFF2-40B4-BE49-F238E27FC236}">
                <a16:creationId xmlns:a16="http://schemas.microsoft.com/office/drawing/2014/main" id="{D2CC2694-A6B5-D5D8-71FF-8EC999018DA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735B8-6759-E6F7-A05F-02E66251F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286000"/>
            <a:ext cx="4038600" cy="3124200"/>
          </a:xfrm>
        </p:spPr>
        <p:txBody>
          <a:bodyPr/>
          <a:lstStyle/>
          <a:p>
            <a:pPr>
              <a:defRPr/>
            </a:pPr>
            <a:r>
              <a:rPr lang="en-US" dirty="0"/>
              <a:t>Safe Operation</a:t>
            </a:r>
          </a:p>
          <a:p>
            <a:pPr>
              <a:defRPr/>
            </a:pPr>
            <a:r>
              <a:rPr lang="en-US" dirty="0"/>
              <a:t>High Capacity</a:t>
            </a:r>
          </a:p>
          <a:p>
            <a:pPr>
              <a:defRPr/>
            </a:pPr>
            <a:r>
              <a:rPr lang="en-US" dirty="0"/>
              <a:t>One operator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87C331FD-909B-4335-3D7D-D9DBFD8A2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Recap of Collection Services Provided by Sanitation Division</a:t>
            </a:r>
          </a:p>
        </p:txBody>
      </p:sp>
      <p:graphicFrame>
        <p:nvGraphicFramePr>
          <p:cNvPr id="174127" name="Group 47">
            <a:extLst>
              <a:ext uri="{FF2B5EF4-FFF2-40B4-BE49-F238E27FC236}">
                <a16:creationId xmlns:a16="http://schemas.microsoft.com/office/drawing/2014/main" id="{751B67D5-E052-3AF7-0E00-1F808EBCD720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0" y="1371600"/>
          <a:ext cx="7620000" cy="5329238"/>
        </p:xfrm>
        <a:graphic>
          <a:graphicData uri="http://schemas.openxmlformats.org/drawingml/2006/table">
            <a:tbl>
              <a:tblPr/>
              <a:tblGrid>
                <a:gridCol w="372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Service Description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Frequency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Tons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Residential Garbage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1X/week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69,373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CBD Garbage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6X/week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1,222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Curbside Yard Cart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1X/week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7,191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Curbside Brush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1X/21 working days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20,991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Loose Leaf (seasonal)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Nov. – Jan./year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sz="2400" dirty="0"/>
                        <a:t>11,814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Bulky Item (seasonal)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Mar-Sept./year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3428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6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Total for FY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114,019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D0FB3-4F93-8730-AC23-F4011162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762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/>
              <a:t>Sanitation Division Budget</a:t>
            </a:r>
            <a:br>
              <a:rPr lang="en-US" dirty="0"/>
            </a:br>
            <a:r>
              <a:rPr lang="en-US" dirty="0"/>
              <a:t>(FY 2021)</a:t>
            </a:r>
          </a:p>
        </p:txBody>
      </p:sp>
      <p:graphicFrame>
        <p:nvGraphicFramePr>
          <p:cNvPr id="30723" name="Chart Placeholder 7">
            <a:extLst>
              <a:ext uri="{FF2B5EF4-FFF2-40B4-BE49-F238E27FC236}">
                <a16:creationId xmlns:a16="http://schemas.microsoft.com/office/drawing/2014/main" id="{7FE8F4F8-D795-962D-8A09-F5D162869DF6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177800" y="1473200"/>
          <a:ext cx="8408988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763000" imgH="5232400" progId="Excel.Chart.8">
                  <p:embed/>
                </p:oleObj>
              </mc:Choice>
              <mc:Fallback>
                <p:oleObj name="Chart" r:id="rId2" imgW="8763000" imgH="5232400" progId="Excel.Chart.8">
                  <p:embed/>
                  <p:pic>
                    <p:nvPicPr>
                      <p:cNvPr id="0" name="Chart Placeholder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473200"/>
                        <a:ext cx="8408988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8">
            <a:extLst>
              <a:ext uri="{FF2B5EF4-FFF2-40B4-BE49-F238E27FC236}">
                <a16:creationId xmlns:a16="http://schemas.microsoft.com/office/drawing/2014/main" id="{FAFF590B-8EDA-F2F5-775A-D20DD5094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00200"/>
            <a:ext cx="3567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Total Budget = $16,267,090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88C6-C280-090A-7C3D-1DACA33B6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Sanitation Code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9687F-BC17-6D32-7F1F-FC4609ACC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ffectLst/>
              </a:rPr>
              <a:t>Performs routine work enforcing the City’s Environmental Codes and Ordinances</a:t>
            </a:r>
          </a:p>
          <a:p>
            <a:pPr>
              <a:defRPr/>
            </a:pPr>
            <a:r>
              <a:rPr lang="en-US" sz="2400" dirty="0">
                <a:effectLst/>
              </a:rPr>
              <a:t>Investigates complaints from various sources       (citizens, CityLink, refuse crews, etc.)</a:t>
            </a:r>
          </a:p>
          <a:p>
            <a:pPr>
              <a:defRPr/>
            </a:pPr>
            <a:r>
              <a:rPr lang="en-US" sz="2400" dirty="0">
                <a:effectLst/>
              </a:rPr>
              <a:t>Documents and records any Sanitation Division violations</a:t>
            </a:r>
          </a:p>
          <a:p>
            <a:pPr>
              <a:defRPr/>
            </a:pPr>
            <a:r>
              <a:rPr lang="en-US" sz="2400" dirty="0">
                <a:effectLst/>
              </a:rPr>
              <a:t>Verifies violations have been corrected within 10 days</a:t>
            </a:r>
          </a:p>
          <a:p>
            <a:pPr>
              <a:defRPr/>
            </a:pPr>
            <a:r>
              <a:rPr lang="en-US" sz="2400" dirty="0">
                <a:effectLst/>
              </a:rPr>
              <a:t>Makes sure any violations that are not Sanitation issues are forwarded to the proper department/division.</a:t>
            </a:r>
          </a:p>
          <a:p>
            <a:pPr>
              <a:defRPr/>
            </a:pPr>
            <a:endParaRPr lang="en-US" sz="2400" dirty="0">
              <a:effectLst/>
            </a:endParaRPr>
          </a:p>
          <a:p>
            <a:pPr>
              <a:defRPr/>
            </a:pPr>
            <a:endParaRPr lang="en-US" dirty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7965A96-EF65-9324-79F9-FC7175FDE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Funding Sources for </a:t>
            </a:r>
            <a:br>
              <a:rPr lang="en-US" sz="4000" dirty="0"/>
            </a:br>
            <a:r>
              <a:rPr lang="en-US" sz="4000" dirty="0"/>
              <a:t>Sanitation Collection Programs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E89F333-D1C6-4A1B-4BEC-FACCFF285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Most programs are funded through general fund revenues (property taxes)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Curbside Yard Cart service is funded primarily by user fees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038204C7-C52F-7470-2150-DAC75D389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/>
              <a:t>Innovative Practices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F2602DB4-474F-697F-DC1D-3C7EBEB44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The Sanitation Division utilizes a software solution to develop efficient routes for refuse and yard waste collections.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Mobile technology is used in the field to reduce extra trips to the yard and respond faster to service requests which are emailed directly to the supervisor in the field.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The Sanitation Division is using automated collection vehicles to increase efficiency and productivity.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A9BE3-2469-EF7A-8E04-8E0568EA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/>
              <a:t>Innovative Practices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87756-8908-2C81-A1C4-BDC7237B6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Selling of advertising space on  collection trucks – An innovative way to generate more income</a:t>
            </a:r>
          </a:p>
        </p:txBody>
      </p:sp>
      <p:pic>
        <p:nvPicPr>
          <p:cNvPr id="35844" name="Picture 3" descr="Ad_Truck.jpg">
            <a:extLst>
              <a:ext uri="{FF2B5EF4-FFF2-40B4-BE49-F238E27FC236}">
                <a16:creationId xmlns:a16="http://schemas.microsoft.com/office/drawing/2014/main" id="{6A51A9B5-AF6F-3F80-F55A-76581D25C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48768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EE89-5A94-D7C0-63ED-28D34B22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/>
              <a:t>Innovative Practices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D9DFB-6037-9233-CE9C-749D0FF46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The solar powered trash compactor  named, “BIG BELLY” , reduced Central Business District collection costs by 80 percent per site. Collection frequency decreased by 500 percent.</a:t>
            </a:r>
          </a:p>
        </p:txBody>
      </p:sp>
      <p:pic>
        <p:nvPicPr>
          <p:cNvPr id="37892" name="Picture 3" descr="Big Belly (1).JPG">
            <a:extLst>
              <a:ext uri="{FF2B5EF4-FFF2-40B4-BE49-F238E27FC236}">
                <a16:creationId xmlns:a16="http://schemas.microsoft.com/office/drawing/2014/main" id="{E302BA3A-3A00-1636-9EF8-828268FBD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00463"/>
            <a:ext cx="35814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666B1-AB45-5498-7425-4D16C009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Innovative Practices</a:t>
            </a:r>
          </a:p>
        </p:txBody>
      </p:sp>
      <p:pic>
        <p:nvPicPr>
          <p:cNvPr id="39939" name="Content Placeholder 3">
            <a:extLst>
              <a:ext uri="{FF2B5EF4-FFF2-40B4-BE49-F238E27FC236}">
                <a16:creationId xmlns:a16="http://schemas.microsoft.com/office/drawing/2014/main" id="{27FFB9B9-D75B-85FE-AADF-18D994220A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0"/>
            <a:ext cx="3413125" cy="2560638"/>
          </a:xfrm>
        </p:spPr>
      </p:pic>
      <p:pic>
        <p:nvPicPr>
          <p:cNvPr id="39940" name="Picture 4">
            <a:extLst>
              <a:ext uri="{FF2B5EF4-FFF2-40B4-BE49-F238E27FC236}">
                <a16:creationId xmlns:a16="http://schemas.microsoft.com/office/drawing/2014/main" id="{E213F86D-E7F0-FA13-A556-A15B687F9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0825"/>
            <a:ext cx="341312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>
            <a:extLst>
              <a:ext uri="{FF2B5EF4-FFF2-40B4-BE49-F238E27FC236}">
                <a16:creationId xmlns:a16="http://schemas.microsoft.com/office/drawing/2014/main" id="{374EBC59-1B73-505F-BDAD-92960327F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341312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>
            <a:extLst>
              <a:ext uri="{FF2B5EF4-FFF2-40B4-BE49-F238E27FC236}">
                <a16:creationId xmlns:a16="http://schemas.microsoft.com/office/drawing/2014/main" id="{90250F22-89C1-6DBE-0CA9-0BA0C82B19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86250"/>
            <a:ext cx="341312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>
            <a:extLst>
              <a:ext uri="{FF2B5EF4-FFF2-40B4-BE49-F238E27FC236}">
                <a16:creationId xmlns:a16="http://schemas.microsoft.com/office/drawing/2014/main" id="{A06A62A9-2B28-5DCC-54A8-5679648D3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74950"/>
            <a:ext cx="341312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746E246-539D-D9F2-C2D9-60C81DD53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Sanitation/Solid Waste Mission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B71E7FB5-3108-214E-74F6-7DD7D002586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To protect the public health and environment through the safe and effective removal and disposal of solid wastes.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D019BB73-ED20-76DB-4840-7EF8A2AFC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City Link</a:t>
            </a: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DF879FF0-644F-F522-C384-BC6E676DA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Have questions or concerns?</a:t>
            </a:r>
          </a:p>
          <a:p>
            <a:pPr eaLnBrk="1" hangingPunct="1">
              <a:defRPr/>
            </a:pPr>
            <a:r>
              <a:rPr lang="en-US" dirty="0"/>
              <a:t>Call 727-8000 </a:t>
            </a:r>
          </a:p>
          <a:p>
            <a:pPr eaLnBrk="1" hangingPunct="1">
              <a:defRPr/>
            </a:pPr>
            <a:r>
              <a:rPr lang="en-US" dirty="0"/>
              <a:t>Open 24 hrs. a day, 7days a week</a:t>
            </a:r>
          </a:p>
          <a:p>
            <a:pPr eaLnBrk="1" hangingPunct="1">
              <a:defRPr/>
            </a:pPr>
            <a:endParaRPr lang="en-US" dirty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1988" name="Picture 4" descr="MCj04136440000[1]">
            <a:extLst>
              <a:ext uri="{FF2B5EF4-FFF2-40B4-BE49-F238E27FC236}">
                <a16:creationId xmlns:a16="http://schemas.microsoft.com/office/drawing/2014/main" id="{7271DBFD-FFDA-EF63-4821-8B3713DB7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17888"/>
            <a:ext cx="3551238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6B62BB28-A046-B0C5-1EC5-83755C4DE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Thank you for your time!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546C066F-23EC-BF3A-4C76-2C1C8BCD9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44036" name="Picture 4" descr="MCj04281230000[1]">
            <a:extLst>
              <a:ext uri="{FF2B5EF4-FFF2-40B4-BE49-F238E27FC236}">
                <a16:creationId xmlns:a16="http://schemas.microsoft.com/office/drawing/2014/main" id="{8A63DD08-2319-8576-DA89-A5D5A4BC2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38862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5B684115-47C0-8D0E-A92E-F4C3FB444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Sanitation Division Background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20653466-D8C5-4B7B-92E0-8AFAABCB12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City of Winston-Salem’s most visible work unit</a:t>
            </a:r>
          </a:p>
          <a:p>
            <a:pPr eaLnBrk="1" hangingPunct="1">
              <a:defRPr/>
            </a:pPr>
            <a:r>
              <a:rPr lang="en-US" dirty="0"/>
              <a:t>Landfill transferred to Utilities Division in 1989</a:t>
            </a:r>
          </a:p>
          <a:p>
            <a:pPr eaLnBrk="1" hangingPunct="1">
              <a:defRPr/>
            </a:pPr>
            <a:r>
              <a:rPr lang="en-US" dirty="0"/>
              <a:t>Supported by General Fund (property taxes)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D255CCD5-97F4-628F-FBCC-36DBB7202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Residential Garbage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AA5AEB6F-D913-3B41-2573-5B2B2177EB7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676400"/>
            <a:ext cx="3657600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1X/Week service</a:t>
            </a:r>
          </a:p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69,373</a:t>
            </a:r>
            <a:r>
              <a:rPr lang="en-US" sz="2800" dirty="0">
                <a:effectLst/>
              </a:rPr>
              <a:t> </a:t>
            </a:r>
            <a:r>
              <a:rPr lang="en-US" sz="2800" dirty="0"/>
              <a:t>tons in Fiscal Year 2021</a:t>
            </a:r>
          </a:p>
        </p:txBody>
      </p:sp>
      <p:pic>
        <p:nvPicPr>
          <p:cNvPr id="159749" name="Picture 5" descr="103_0174">
            <a:extLst>
              <a:ext uri="{FF2B5EF4-FFF2-40B4-BE49-F238E27FC236}">
                <a16:creationId xmlns:a16="http://schemas.microsoft.com/office/drawing/2014/main" id="{6F73D29D-9809-D690-C5DA-0916BB045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676400"/>
            <a:ext cx="4054475" cy="2971800"/>
          </a:xfrm>
          <a:prstGeom prst="rect">
            <a:avLst/>
          </a:prstGeom>
          <a:noFill/>
          <a:ln w="57150">
            <a:solidFill>
              <a:schemeClr val="tx1">
                <a:lumMod val="50000"/>
              </a:schemeClr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D70920B9-B1CC-BC4D-4781-A866CEBBD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Central Business District (CBD) Garbage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996CB538-04E7-E6FD-10FB-2FABB6CB6BE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946275"/>
            <a:ext cx="4033838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6X/week</a:t>
            </a:r>
          </a:p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1,222</a:t>
            </a:r>
            <a:r>
              <a:rPr lang="en-US" sz="2800" dirty="0">
                <a:effectLst/>
              </a:rPr>
              <a:t> </a:t>
            </a:r>
            <a:r>
              <a:rPr lang="en-US" sz="2800" dirty="0"/>
              <a:t>tons in Fiscal Year 2021</a:t>
            </a:r>
          </a:p>
        </p:txBody>
      </p:sp>
      <p:pic>
        <p:nvPicPr>
          <p:cNvPr id="15364" name="Picture 5" descr="CBD_trk_right_side">
            <a:extLst>
              <a:ext uri="{FF2B5EF4-FFF2-40B4-BE49-F238E27FC236}">
                <a16:creationId xmlns:a16="http://schemas.microsoft.com/office/drawing/2014/main" id="{5E18B999-0E9C-1C65-ED98-BE75EAB88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724400" cy="321468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AEFBE86C-EBC4-52BC-2355-BA8EF4063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Yard Carts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C081BA2F-6884-6374-9461-CF421D457A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46275"/>
            <a:ext cx="4033838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1X/week</a:t>
            </a:r>
          </a:p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7,191</a:t>
            </a:r>
            <a:r>
              <a:rPr lang="en-US" sz="2800" dirty="0">
                <a:effectLst/>
              </a:rPr>
              <a:t> </a:t>
            </a:r>
            <a:r>
              <a:rPr lang="en-US" sz="2800" dirty="0"/>
              <a:t>tons in Fiscal Year 2021</a:t>
            </a:r>
          </a:p>
        </p:txBody>
      </p:sp>
      <p:pic>
        <p:nvPicPr>
          <p:cNvPr id="17412" name="Picture 5" descr="MVC-075F">
            <a:extLst>
              <a:ext uri="{FF2B5EF4-FFF2-40B4-BE49-F238E27FC236}">
                <a16:creationId xmlns:a16="http://schemas.microsoft.com/office/drawing/2014/main" id="{A65B9C54-D90C-B77F-D1EA-78ACA964C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1600200"/>
            <a:ext cx="4102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3BA30AA2-4BA8-2291-9CBB-C6BF82210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Brush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B0CD39FF-9F88-F1F2-92D7-AA6ECDB5887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828800"/>
            <a:ext cx="38862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1X/21 working days</a:t>
            </a:r>
          </a:p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20,991</a:t>
            </a:r>
            <a:r>
              <a:rPr lang="en-US" sz="2800" dirty="0">
                <a:effectLst/>
              </a:rPr>
              <a:t> </a:t>
            </a:r>
            <a:r>
              <a:rPr lang="en-US" sz="2800" dirty="0"/>
              <a:t>tons in Fiscal Year 2021</a:t>
            </a:r>
          </a:p>
        </p:txBody>
      </p:sp>
      <p:pic>
        <p:nvPicPr>
          <p:cNvPr id="19460" name="Picture 5" descr="Hoist Trk (Brush)_rev">
            <a:extLst>
              <a:ext uri="{FF2B5EF4-FFF2-40B4-BE49-F238E27FC236}">
                <a16:creationId xmlns:a16="http://schemas.microsoft.com/office/drawing/2014/main" id="{FDF4E6F0-5A9A-795D-7770-26A58E5BE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5029200" cy="322738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99CD-BAAB-6170-2979-2B855889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Street Sweeping </a:t>
            </a:r>
          </a:p>
        </p:txBody>
      </p:sp>
      <p:pic>
        <p:nvPicPr>
          <p:cNvPr id="21507" name="Online Image Placeholder 4">
            <a:extLst>
              <a:ext uri="{FF2B5EF4-FFF2-40B4-BE49-F238E27FC236}">
                <a16:creationId xmlns:a16="http://schemas.microsoft.com/office/drawing/2014/main" id="{766345B6-3CE2-DFE5-95D7-03B5D214021C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828800"/>
            <a:ext cx="4267200" cy="32051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DAC91-C33F-8323-E56A-F6BBFAAD8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00600" y="1600200"/>
            <a:ext cx="3886200" cy="45307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ffectLst/>
              </a:rPr>
              <a:t>Streets, curbs, and gutters are swept as needed to collect and remove debris. Street sweeping keeps storm drains clean and improves the appearance of city streets.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5B263E17-0B39-C407-D6DF-FA0B7F331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Cart Maintenance Program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DC027278-CAA2-0ADC-71DF-1471C2407B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Residents must roll their trash curbside</a:t>
            </a:r>
          </a:p>
          <a:p>
            <a:pPr eaLnBrk="1" hangingPunct="1">
              <a:defRPr/>
            </a:pPr>
            <a:r>
              <a:rPr lang="en-US" sz="2400" dirty="0"/>
              <a:t>The City provides one free 96 gallon rollout</a:t>
            </a:r>
          </a:p>
          <a:p>
            <a:pPr eaLnBrk="1" hangingPunct="1">
              <a:defRPr/>
            </a:pPr>
            <a:r>
              <a:rPr lang="en-US" sz="2400" dirty="0"/>
              <a:t>Over 82,000 carts have been delivered to residents of Winston-Salem  </a:t>
            </a:r>
          </a:p>
        </p:txBody>
      </p:sp>
      <p:pic>
        <p:nvPicPr>
          <p:cNvPr id="22532" name="Picture 4" descr="curb-cart-jim-1">
            <a:extLst>
              <a:ext uri="{FF2B5EF4-FFF2-40B4-BE49-F238E27FC236}">
                <a16:creationId xmlns:a16="http://schemas.microsoft.com/office/drawing/2014/main" id="{7CD761A6-D563-BDD4-2384-CFFE314B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289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12776</TotalTime>
  <Words>534</Words>
  <Application>Microsoft Macintosh PowerPoint</Application>
  <PresentationFormat>On-screen Show (4:3)</PresentationFormat>
  <Paragraphs>110</Paragraphs>
  <Slides>21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Verdana</vt:lpstr>
      <vt:lpstr>Arial</vt:lpstr>
      <vt:lpstr>Wingdings</vt:lpstr>
      <vt:lpstr>Times New Roman</vt:lpstr>
      <vt:lpstr>Cooper Blk BT</vt:lpstr>
      <vt:lpstr>Globe</vt:lpstr>
      <vt:lpstr>1_Globe</vt:lpstr>
      <vt:lpstr>Microsoft Excel Chart</vt:lpstr>
      <vt:lpstr>Welcome!</vt:lpstr>
      <vt:lpstr>Sanitation/Solid Waste Mission</vt:lpstr>
      <vt:lpstr>Sanitation Division Background</vt:lpstr>
      <vt:lpstr>Residential Garbage</vt:lpstr>
      <vt:lpstr>Central Business District (CBD) Garbage</vt:lpstr>
      <vt:lpstr>Yard Carts</vt:lpstr>
      <vt:lpstr>Brush</vt:lpstr>
      <vt:lpstr>Street Sweeping </vt:lpstr>
      <vt:lpstr>Cart Maintenance Program</vt:lpstr>
      <vt:lpstr>Seasonal Programs</vt:lpstr>
      <vt:lpstr>Automated Leaf Loader</vt:lpstr>
      <vt:lpstr>Recap of Collection Services Provided by Sanitation Division</vt:lpstr>
      <vt:lpstr>Sanitation Division Budget (FY 2021)</vt:lpstr>
      <vt:lpstr>Sanitation Code Enforcement</vt:lpstr>
      <vt:lpstr>Funding Sources for  Sanitation Collection Programs</vt:lpstr>
      <vt:lpstr>Innovative Practices</vt:lpstr>
      <vt:lpstr>Innovative Practices</vt:lpstr>
      <vt:lpstr>Innovative Practices</vt:lpstr>
      <vt:lpstr>Innovative Practices</vt:lpstr>
      <vt:lpstr>City Link</vt:lpstr>
      <vt:lpstr>Thank you for your time!</vt:lpstr>
    </vt:vector>
  </TitlesOfParts>
  <Company>City of Winston-Salem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waynet</dc:creator>
  <cp:lastModifiedBy>Beauclair, Kinsey Catheryn</cp:lastModifiedBy>
  <cp:revision>392</cp:revision>
  <cp:lastPrinted>2020-02-17T14:46:43Z</cp:lastPrinted>
  <dcterms:created xsi:type="dcterms:W3CDTF">2003-08-22T15:00:38Z</dcterms:created>
  <dcterms:modified xsi:type="dcterms:W3CDTF">2023-05-23T13:52:29Z</dcterms:modified>
</cp:coreProperties>
</file>