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1" r:id="rId4"/>
    <p:sldId id="262" r:id="rId5"/>
    <p:sldId id="278" r:id="rId6"/>
    <p:sldId id="279" r:id="rId7"/>
    <p:sldId id="280" r:id="rId8"/>
    <p:sldId id="263" r:id="rId9"/>
    <p:sldId id="281" r:id="rId10"/>
    <p:sldId id="291" r:id="rId11"/>
    <p:sldId id="282" r:id="rId12"/>
    <p:sldId id="264" r:id="rId13"/>
    <p:sldId id="296" r:id="rId14"/>
    <p:sldId id="283" r:id="rId15"/>
    <p:sldId id="284" r:id="rId16"/>
    <p:sldId id="286" r:id="rId17"/>
    <p:sldId id="288" r:id="rId18"/>
    <p:sldId id="290" r:id="rId19"/>
    <p:sldId id="295" r:id="rId20"/>
    <p:sldId id="292" r:id="rId21"/>
    <p:sldId id="297" r:id="rId22"/>
    <p:sldId id="298" r:id="rId23"/>
    <p:sldId id="299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1" autoAdjust="0"/>
    <p:restoredTop sz="92420" autoAdjust="0"/>
  </p:normalViewPr>
  <p:slideViewPr>
    <p:cSldViewPr>
      <p:cViewPr varScale="1">
        <p:scale>
          <a:sx n="104" d="100"/>
          <a:sy n="104" d="100"/>
        </p:scale>
        <p:origin x="189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269BC2-C14A-4422-A6E7-6A1FE1D680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7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1A97689-9AF4-461C-B77A-950537857C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1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5B5494B-A072-4E36-831C-BAA29D2F7EC8}" type="slidenum">
              <a:rPr lang="en-US" smtClean="0"/>
              <a:pPr>
                <a:spcBef>
                  <a:spcPct val="0"/>
                </a:spcBef>
              </a:pPr>
              <a:t>1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59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97689-9AF4-461C-B77A-950537857C1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57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97689-9AF4-461C-B77A-950537857C1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4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97689-9AF4-461C-B77A-950537857C1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73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97689-9AF4-461C-B77A-950537857C1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29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97689-9AF4-461C-B77A-950537857C1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40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97689-9AF4-461C-B77A-950537857C1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28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97689-9AF4-461C-B77A-950537857C1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39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97689-9AF4-461C-B77A-950537857C1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41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97689-9AF4-461C-B77A-950537857C1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97689-9AF4-461C-B77A-950537857C1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0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97689-9AF4-461C-B77A-950537857C1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97689-9AF4-461C-B77A-950537857C1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29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97689-9AF4-461C-B77A-950537857C1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22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97689-9AF4-461C-B77A-950537857C1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6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97689-9AF4-461C-B77A-950537857C1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5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97689-9AF4-461C-B77A-950537857C1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76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97689-9AF4-461C-B77A-950537857C1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97689-9AF4-461C-B77A-950537857C1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00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D745F6-CFDE-4C8A-BF20-DB76A0AFFF17}" type="slidenum">
              <a:rPr lang="en-US" sz="1200" smtClean="0">
                <a:latin typeface="Times New Roman" panose="02020603050405020304" pitchFamily="18" charset="0"/>
              </a:rPr>
              <a:pPr/>
              <a:t>7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267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97689-9AF4-461C-B77A-950537857C1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43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97689-9AF4-461C-B77A-950537857C1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0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6BF40-0E28-4DC3-B615-3ACEEF058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3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795E-1F29-4A82-B52F-1B608B37AA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0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35497-D9D5-4F40-B2E5-F3142C10D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80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299E-E22F-4AD3-9BC5-3A13E0E853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99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D78C-8CB1-47EC-84FE-83F1EC526A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5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5B84E-60CE-433E-AC38-8CE930AB0B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45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CBD7-25D8-467D-BDCD-F0715A90A7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1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DF43C-912D-49BC-B7AA-261912B1DF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40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D3EE2-F6D2-4471-A36D-8258D9D817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27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2197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79A90-BCDF-4D0E-B8D4-5CEADAE88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40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3304F-695B-4EE6-918E-06B9DC85E8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3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27F8B-6AA6-4E38-819D-890BA2B43B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27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350B7-9980-40C7-8FC7-2AD9C875F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26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7153-E4A2-45D5-B239-4D284B94DA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1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573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960DF-E98C-41CF-8632-C1E03A820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53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CD8C9-2A2E-4A05-8B31-B47AF6BAF3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9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67443-305F-465C-B48B-4F0488F7B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A27E8-DAA1-45FA-8791-FEC74E4D9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1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66FF1-6CA8-4DFE-B8F5-EC2DC7D777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7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D23E-51C2-4AD0-811F-FC5984497C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9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C4E71-8E50-4C73-9ED0-A5C3ABD6C1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4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2315B-DC7F-4616-98DA-DC6B34CCCB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5E023F-60DE-49EF-B459-75EB417202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44" descr="CWSU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8" r:id="rId12"/>
    <p:sldLayoutId id="2147483785" r:id="rId13"/>
    <p:sldLayoutId id="2147483789" r:id="rId14"/>
    <p:sldLayoutId id="2147483790" r:id="rId15"/>
    <p:sldLayoutId id="2147483786" r:id="rId16"/>
    <p:sldLayoutId id="2147483787" r:id="rId17"/>
    <p:sldLayoutId id="2147483791" r:id="rId18"/>
    <p:sldLayoutId id="2147483792" r:id="rId19"/>
    <p:sldLayoutId id="2147483793" r:id="rId20"/>
    <p:sldLayoutId id="2147483794" r:id="rId21"/>
    <p:sldLayoutId id="2147483795" r:id="rId22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AFC5B9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AFC5B9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AFC5B9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AFC5B9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AFC5B9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6775" y="1447800"/>
            <a:ext cx="6619875" cy="3328988"/>
          </a:xfrm>
        </p:spPr>
        <p:txBody>
          <a:bodyPr/>
          <a:lstStyle/>
          <a:p>
            <a:r>
              <a:rPr lang="en-US"/>
              <a:t>Vegetation Management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6775" y="4776788"/>
            <a:ext cx="6619875" cy="862012"/>
          </a:xfrm>
        </p:spPr>
        <p:txBody>
          <a:bodyPr rtlCol="0">
            <a:normAutofit/>
          </a:bodyPr>
          <a:lstStyle/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/>
              <a:t>J. Keith Finch</a:t>
            </a:r>
          </a:p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/>
              <a:t>Director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5" descr="http://www.wingworkslandscape.com/img/header/de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7" y="3333750"/>
            <a:ext cx="339566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457200"/>
            <a:ext cx="7056437" cy="1400175"/>
          </a:xfrm>
        </p:spPr>
        <p:txBody>
          <a:bodyPr/>
          <a:lstStyle/>
          <a:p>
            <a:r>
              <a:rPr lang="en-US" dirty="0"/>
              <a:t>Landscape Maintenance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56431" y="1676400"/>
            <a:ext cx="6711950" cy="41957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Last year, Landscape Maintenance personnel: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000" dirty="0"/>
              <a:t>Put out over 100,000 gallons of water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Pruned over 3,000 shrubs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Pruned over 20,000 flowers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Planted over 750 flowers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Planted over 400 shrubs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2209" y="1640306"/>
            <a:ext cx="7772400" cy="1981200"/>
          </a:xfrm>
        </p:spPr>
        <p:txBody>
          <a:bodyPr rtlCol="0">
            <a:normAutofit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dirty="0"/>
              <a:t>Soccer Field Maintenance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/>
              <a:t>11 fields at Sara Lee – Major Complex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/>
              <a:t>7 fields at Hine – Major Complex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/>
              <a:t>3 fields at Oak Summit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78" y="5567362"/>
            <a:ext cx="1457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2400"/>
            <a:ext cx="2143125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82" y="3810000"/>
            <a:ext cx="3997377" cy="2667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US"/>
              <a:t>Landscape Maintenance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4048501" y="1752600"/>
            <a:ext cx="4838700" cy="4114800"/>
          </a:xfrm>
        </p:spPr>
        <p:txBody>
          <a:bodyPr rtlCol="0">
            <a:normAutofit fontScale="850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dirty="0"/>
              <a:t>Responsibilities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/>
              <a:t>All maintenance on trees on ANY City property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/>
              <a:t>Planting trees on rights of way and in parks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/>
              <a:t>Herbicide spraying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/>
              <a:t>Storm Cleanup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/>
              <a:t>City Christmas Tree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dirty="0"/>
              <a:t>13 Full-Time Employees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dirty="0"/>
              <a:t>Annual Budget = $1.1 million</a:t>
            </a:r>
          </a:p>
        </p:txBody>
      </p:sp>
      <p:pic>
        <p:nvPicPr>
          <p:cNvPr id="26628" name="Picture 1029" descr="rdwy_trim-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2209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US"/>
              <a:t>Urban Forestry	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507" y="1668254"/>
            <a:ext cx="5105400" cy="2732088"/>
          </a:xfrm>
        </p:spPr>
        <p:txBody>
          <a:bodyPr rtlCol="0">
            <a:noAutofit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200" dirty="0"/>
              <a:t>200 trees planted (not counting Community Roots Day)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200" dirty="0"/>
              <a:t>500 trees removed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200" dirty="0"/>
              <a:t>100 stumps ground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200" dirty="0"/>
              <a:t>Cleaned up over 1,000 trees </a:t>
            </a:r>
            <a:br>
              <a:rPr lang="en-US" sz="2200" dirty="0"/>
            </a:br>
            <a:r>
              <a:rPr lang="en-US" sz="2200" dirty="0"/>
              <a:t>from storms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200" dirty="0"/>
              <a:t>Pruned over 4,000 trees</a:t>
            </a:r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2200" dirty="0"/>
          </a:p>
        </p:txBody>
      </p:sp>
      <p:pic>
        <p:nvPicPr>
          <p:cNvPr id="27652" name="Picture 4" descr="https://encrypted-tbn0.gstatic.com/images?q=tbn:ANd9GcQghaUbE2dmUryXL_ohF9qAr5xakXNS-s61OJj4remILlKllJ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82791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http://www.wardstreeservice.com/images/remova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4256088"/>
            <a:ext cx="4114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2" descr="http://forestry.usu.edu/images/uploads/MikeTrees/pla0049UBCplanting5-16-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41438"/>
            <a:ext cx="3608388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452438"/>
            <a:ext cx="7056437" cy="1400175"/>
          </a:xfrm>
        </p:spPr>
        <p:txBody>
          <a:bodyPr/>
          <a:lstStyle/>
          <a:p>
            <a:r>
              <a:rPr lang="en-US" dirty="0"/>
              <a:t>Urban Forestry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5" descr="http://www.cityofws.org/portals/0/images/recreation/TommyGav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994">
            <a:off x="5085326" y="3646172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Urban Forestry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84188" y="76200"/>
            <a:ext cx="6711950" cy="1066800"/>
          </a:xfrm>
        </p:spPr>
        <p:txBody>
          <a:bodyPr/>
          <a:lstStyle/>
          <a:p>
            <a:pPr>
              <a:tabLst>
                <a:tab pos="633413" algn="l"/>
              </a:tabLst>
            </a:pP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20283" y="1676400"/>
            <a:ext cx="5105400" cy="273208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800" dirty="0"/>
              <a:t>Memory Trees</a:t>
            </a:r>
          </a:p>
          <a:p>
            <a:pPr lvl="1"/>
            <a:r>
              <a:rPr lang="en-US" dirty="0"/>
              <a:t>Planted in Parks</a:t>
            </a:r>
          </a:p>
          <a:p>
            <a:pPr lvl="1"/>
            <a:r>
              <a:rPr lang="en-US" dirty="0"/>
              <a:t>“Purchased” by individuals </a:t>
            </a:r>
          </a:p>
          <a:p>
            <a:pPr lvl="1"/>
            <a:r>
              <a:rPr lang="en-US" dirty="0"/>
              <a:t>Planted and maintained </a:t>
            </a:r>
            <a:br>
              <a:rPr lang="en-US" dirty="0"/>
            </a:br>
            <a:r>
              <a:rPr lang="en-US" dirty="0"/>
              <a:t>by Urban Forestry</a:t>
            </a:r>
          </a:p>
          <a:p>
            <a:pPr lvl="1"/>
            <a:r>
              <a:rPr lang="en-US" dirty="0"/>
              <a:t>Currently, there are close to </a:t>
            </a:r>
            <a:br>
              <a:rPr lang="en-US" dirty="0"/>
            </a:br>
            <a:r>
              <a:rPr lang="en-US" dirty="0"/>
              <a:t>1250 Memory Trees in our </a:t>
            </a:r>
            <a:br>
              <a:rPr lang="en-US" dirty="0"/>
            </a:br>
            <a:r>
              <a:rPr lang="en-US" dirty="0"/>
              <a:t>inventory.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8"/>
          <a:stretch/>
        </p:blipFill>
        <p:spPr bwMode="auto">
          <a:xfrm>
            <a:off x="838201" y="4953000"/>
            <a:ext cx="565052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6" t="15555" b="41112"/>
          <a:stretch/>
        </p:blipFill>
        <p:spPr>
          <a:xfrm rot="755040">
            <a:off x="5791200" y="2743200"/>
            <a:ext cx="3352800" cy="2529074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Forestry	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84188" y="1681256"/>
            <a:ext cx="6711950" cy="4652962"/>
          </a:xfrm>
        </p:spPr>
        <p:txBody>
          <a:bodyPr/>
          <a:lstStyle/>
          <a:p>
            <a:r>
              <a:rPr lang="en-US" sz="2400" b="1" dirty="0">
                <a:ln w="3175">
                  <a:solidFill>
                    <a:schemeClr val="bg1"/>
                  </a:solidFill>
                </a:ln>
              </a:rPr>
              <a:t>Community Roots Day – South Side 2019</a:t>
            </a:r>
          </a:p>
          <a:p>
            <a:pPr lvl="1"/>
            <a:r>
              <a:rPr lang="en-US" sz="2400" b="1" dirty="0">
                <a:ln w="3175">
                  <a:solidFill>
                    <a:schemeClr val="bg1"/>
                  </a:solidFill>
                </a:ln>
              </a:rPr>
              <a:t>Volunteer Tree Planting Activity</a:t>
            </a:r>
          </a:p>
          <a:p>
            <a:pPr lvl="1"/>
            <a:r>
              <a:rPr lang="en-US" sz="2400" b="1" dirty="0">
                <a:ln w="3175">
                  <a:solidFill>
                    <a:schemeClr val="bg1"/>
                  </a:solidFill>
                </a:ln>
              </a:rPr>
              <a:t>In 2019, 242 trees were planted </a:t>
            </a:r>
            <a:br>
              <a:rPr lang="en-US" sz="2400" b="1" dirty="0">
                <a:ln w="3175">
                  <a:solidFill>
                    <a:schemeClr val="bg1"/>
                  </a:solidFill>
                </a:ln>
              </a:rPr>
            </a:br>
            <a:r>
              <a:rPr lang="en-US" sz="2400" b="1" dirty="0">
                <a:ln w="3175">
                  <a:solidFill>
                    <a:schemeClr val="bg1"/>
                  </a:solidFill>
                </a:ln>
              </a:rPr>
              <a:t>by 400 volunteers in 2.5 hours</a:t>
            </a:r>
          </a:p>
          <a:p>
            <a:pPr lvl="1"/>
            <a:r>
              <a:rPr lang="en-US" sz="2400" b="1" dirty="0">
                <a:ln w="3175">
                  <a:solidFill>
                    <a:schemeClr val="bg1"/>
                  </a:solidFill>
                </a:ln>
              </a:rPr>
              <a:t>In 2010, CRD was moved from </a:t>
            </a:r>
            <a:br>
              <a:rPr lang="en-US" sz="2400" b="1" dirty="0">
                <a:ln w="3175">
                  <a:solidFill>
                    <a:schemeClr val="bg1"/>
                  </a:solidFill>
                </a:ln>
              </a:rPr>
            </a:br>
            <a:r>
              <a:rPr lang="en-US" sz="2400" b="1" dirty="0">
                <a:ln w="3175">
                  <a:solidFill>
                    <a:schemeClr val="bg1"/>
                  </a:solidFill>
                </a:ln>
              </a:rPr>
              <a:t>the spring to the fall for logistical </a:t>
            </a:r>
            <a:br>
              <a:rPr lang="en-US" sz="2400" b="1" dirty="0">
                <a:ln w="3175">
                  <a:solidFill>
                    <a:schemeClr val="bg1"/>
                  </a:solidFill>
                </a:ln>
              </a:rPr>
            </a:br>
            <a:r>
              <a:rPr lang="en-US" sz="2400" b="1" dirty="0">
                <a:ln w="3175">
                  <a:solidFill>
                    <a:schemeClr val="bg1"/>
                  </a:solidFill>
                </a:ln>
              </a:rPr>
              <a:t>and arboricultural reasons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59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79605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not sure how to s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25724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69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79605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Cemetery Maintenance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56431" y="1600200"/>
            <a:ext cx="6711950" cy="4195762"/>
          </a:xfrm>
        </p:spPr>
        <p:txBody>
          <a:bodyPr/>
          <a:lstStyle/>
          <a:p>
            <a:r>
              <a:rPr lang="en-US" dirty="0"/>
              <a:t>Responsible for oversight of two municipal cemeteries – Evergreen and Woodland</a:t>
            </a:r>
          </a:p>
          <a:p>
            <a:r>
              <a:rPr lang="en-US" dirty="0"/>
              <a:t>Duties include sales of plots and markers, grave opening and closing, grounds maintenance</a:t>
            </a:r>
          </a:p>
          <a:p>
            <a:r>
              <a:rPr lang="en-US" dirty="0"/>
              <a:t>6 FTE, plus 4 seasonal employees</a:t>
            </a:r>
          </a:p>
          <a:p>
            <a:endParaRPr lang="en-US" dirty="0"/>
          </a:p>
        </p:txBody>
      </p:sp>
      <p:pic>
        <p:nvPicPr>
          <p:cNvPr id="33796" name="Picture 5" descr="http://www.heritagepursuit.com/Marion/Cemeteries/Cemetery2004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53668"/>
            <a:ext cx="36576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70028"/>
            <a:ext cx="3774831" cy="28688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Vegetation Management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84188" y="1676400"/>
            <a:ext cx="6711950" cy="4195762"/>
          </a:xfrm>
        </p:spPr>
        <p:txBody>
          <a:bodyPr/>
          <a:lstStyle/>
          <a:p>
            <a:r>
              <a:rPr lang="en-US" sz="2400" dirty="0"/>
              <a:t>Division of Department of Property and Facilities Management</a:t>
            </a:r>
          </a:p>
          <a:p>
            <a:r>
              <a:rPr lang="en-US" sz="2400" dirty="0"/>
              <a:t>Created May, 2003</a:t>
            </a:r>
          </a:p>
          <a:p>
            <a:r>
              <a:rPr lang="en-US" sz="2400" dirty="0"/>
              <a:t>Division Mission: To maintain all landscapes, turf and trees on rights of way, parks and cemeteries</a:t>
            </a:r>
          </a:p>
        </p:txBody>
      </p:sp>
      <p:pic>
        <p:nvPicPr>
          <p:cNvPr id="15364" name="Picture 5" descr="http://green-stream.ca/wp-content/uploads/2013/02/green-streem-roadside-vegetation-management-clearing-brant-county-ontario-959x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84687"/>
            <a:ext cx="64770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72400" cy="1143000"/>
          </a:xfrm>
        </p:spPr>
        <p:txBody>
          <a:bodyPr/>
          <a:lstStyle/>
          <a:p>
            <a:r>
              <a:rPr lang="en-US" dirty="0"/>
              <a:t>Vegetation Management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7772400" cy="1524000"/>
          </a:xfrm>
        </p:spPr>
        <p:txBody>
          <a:bodyPr/>
          <a:lstStyle/>
          <a:p>
            <a:r>
              <a:rPr lang="en-US" sz="2800" dirty="0"/>
              <a:t>Our Goal:  To provide a safe and beautiful City for residents of and visitors to Winston-Salem.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4152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April 2001 Side by 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8686800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9782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crapecompareJuly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8610600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1576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Crape compare 2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5344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939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56431" y="1676400"/>
            <a:ext cx="6711950" cy="4195762"/>
          </a:xfrm>
        </p:spPr>
        <p:txBody>
          <a:bodyPr/>
          <a:lstStyle/>
          <a:p>
            <a:r>
              <a:rPr lang="en-US" sz="2400" dirty="0"/>
              <a:t>Administration</a:t>
            </a:r>
          </a:p>
          <a:p>
            <a:r>
              <a:rPr lang="en-US" sz="2400" dirty="0"/>
              <a:t>Grounds Maintenance </a:t>
            </a:r>
          </a:p>
          <a:p>
            <a:r>
              <a:rPr lang="en-US" sz="2400" dirty="0"/>
              <a:t>Landscape Maintenance</a:t>
            </a:r>
          </a:p>
          <a:p>
            <a:r>
              <a:rPr lang="en-US" sz="2400" dirty="0"/>
              <a:t>Urban Forestry</a:t>
            </a:r>
          </a:p>
          <a:p>
            <a:r>
              <a:rPr lang="en-US" sz="2400" dirty="0"/>
              <a:t>Cemeteries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6388" name="Picture 5" descr="https://bookstore.transportation.org/imageview.aspx?id=1754&amp;DB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282" y="1560513"/>
            <a:ext cx="3795817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/>
              <a:t>Grounds Maintenance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7467" y="1698416"/>
            <a:ext cx="4528038" cy="5139531"/>
          </a:xfrm>
        </p:spPr>
        <p:txBody>
          <a:bodyPr rtlCol="0">
            <a:normAutofit fontScale="92500" lnSpcReduction="2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/>
              <a:t>Responsible for turf management on rights of way and in parks (mowing, trimming, edging, etc.)</a:t>
            </a:r>
            <a:br>
              <a:rPr lang="en-US" sz="2400" dirty="0"/>
            </a:br>
            <a:endParaRPr lang="en-US" sz="2400" dirty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/>
              <a:t>Litter control on rights of way -  (community service workers)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/>
              <a:t>Leaf removal</a:t>
            </a:r>
            <a:br>
              <a:rPr lang="en-US" sz="2400" dirty="0"/>
            </a:br>
            <a:endParaRPr lang="en-US" sz="2400" dirty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/>
              <a:t>Contractual mowing</a:t>
            </a:r>
            <a:br>
              <a:rPr lang="en-US" sz="2400" dirty="0"/>
            </a:br>
            <a:endParaRPr lang="en-US" sz="2400" dirty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/>
              <a:t>Snow removal</a:t>
            </a:r>
            <a:br>
              <a:rPr lang="en-US" sz="2400" dirty="0"/>
            </a:br>
            <a:endParaRPr lang="en-US" sz="2400" dirty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/>
              <a:t>Annual Budget = $2.4 million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5181600" y="5799137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*</a:t>
            </a:r>
            <a:r>
              <a:rPr lang="en-US" dirty="0">
                <a:solidFill>
                  <a:srgbClr val="FFFF00"/>
                </a:solidFill>
              </a:rPr>
              <a:t>Not in front of residences or businesses</a:t>
            </a:r>
          </a:p>
        </p:txBody>
      </p:sp>
      <p:pic>
        <p:nvPicPr>
          <p:cNvPr id="17413" name="Picture 9" descr="http://lowres.cartoonstock.com/animals-grass_is_greener_on_the_other_side-cows-fences-fields-dairy_farm-cgan3148_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90650"/>
            <a:ext cx="38100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1143000"/>
          </a:xfrm>
        </p:spPr>
        <p:txBody>
          <a:bodyPr/>
          <a:lstStyle/>
          <a:p>
            <a:r>
              <a:rPr lang="en-US" dirty="0"/>
              <a:t>Mowing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752600"/>
            <a:ext cx="3390900" cy="4114800"/>
          </a:xfrm>
        </p:spPr>
      </p:pic>
      <p:sp>
        <p:nvSpPr>
          <p:cNvPr id="1843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20253"/>
            <a:ext cx="3810000" cy="4114800"/>
          </a:xfrm>
        </p:spPr>
        <p:txBody>
          <a:bodyPr/>
          <a:lstStyle/>
          <a:p>
            <a:r>
              <a:rPr lang="en-US" sz="2800" dirty="0"/>
              <a:t>400 miles of r/w mowed (over 725 acres)</a:t>
            </a:r>
          </a:p>
          <a:p>
            <a:r>
              <a:rPr lang="en-US" sz="2800" dirty="0"/>
              <a:t>400 acres of parks mowed</a:t>
            </a:r>
          </a:p>
          <a:p>
            <a:r>
              <a:rPr lang="en-US" sz="2800" dirty="0"/>
              <a:t>Mowing equivalent of 2250 ½ acre lots!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8889" r="5555" b="8889"/>
          <a:stretch/>
        </p:blipFill>
        <p:spPr>
          <a:xfrm>
            <a:off x="6172200" y="4208443"/>
            <a:ext cx="2971800" cy="2649557"/>
          </a:xfrm>
          <a:prstGeom prst="rect">
            <a:avLst/>
          </a:prstGeom>
        </p:spPr>
      </p:pic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858125" cy="4195762"/>
          </a:xfrm>
        </p:spPr>
        <p:txBody>
          <a:bodyPr/>
          <a:lstStyle/>
          <a:p>
            <a:r>
              <a:rPr lang="en-US" sz="2400" dirty="0"/>
              <a:t>All mowing done bi-weekly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Both City staff and Contractors </a:t>
            </a:r>
          </a:p>
          <a:p>
            <a:pPr lvl="1"/>
            <a:r>
              <a:rPr lang="en-US" sz="2000" dirty="0"/>
              <a:t>26 Full-Time employees</a:t>
            </a:r>
          </a:p>
          <a:p>
            <a:pPr lvl="1"/>
            <a:r>
              <a:rPr lang="en-US" sz="2000" dirty="0"/>
              <a:t>12 Seasonal employees</a:t>
            </a:r>
          </a:p>
          <a:p>
            <a:pPr lvl="1"/>
            <a:r>
              <a:rPr lang="en-US" sz="2000" dirty="0"/>
              <a:t>More than 25 separate mowing contracts</a:t>
            </a:r>
          </a:p>
          <a:p>
            <a:pPr lvl="2"/>
            <a:r>
              <a:rPr lang="en-US" sz="2000" dirty="0"/>
              <a:t>$800,000 budgeted for contract mowing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US"/>
              <a:t>Grounds Maintenance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t="23766" r="37190" b="20129"/>
          <a:stretch>
            <a:fillRect/>
          </a:stretch>
        </p:blipFill>
        <p:spPr bwMode="auto">
          <a:xfrm>
            <a:off x="0" y="0"/>
            <a:ext cx="7636668" cy="681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ontent Placeholder 5"/>
          <p:cNvSpPr>
            <a:spLocks noGrp="1"/>
          </p:cNvSpPr>
          <p:nvPr>
            <p:ph idx="1"/>
          </p:nvPr>
        </p:nvSpPr>
        <p:spPr>
          <a:xfrm>
            <a:off x="4724400" y="76200"/>
            <a:ext cx="3657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Road colors = different mowing routes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- - - - </a:t>
            </a:r>
            <a:r>
              <a:rPr lang="en-US" dirty="0"/>
              <a:t>= Contract route</a:t>
            </a:r>
          </a:p>
          <a:p>
            <a:pPr marL="0" indent="0">
              <a:buNone/>
            </a:pPr>
            <a:r>
              <a:rPr lang="en-US" dirty="0"/>
              <a:t>____  = City route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56431" y="1676400"/>
            <a:ext cx="6711950" cy="5314949"/>
          </a:xfrm>
        </p:spPr>
        <p:txBody>
          <a:bodyPr/>
          <a:lstStyle/>
          <a:p>
            <a:r>
              <a:rPr lang="en-US" sz="2400" dirty="0"/>
              <a:t>Responsibilities</a:t>
            </a:r>
          </a:p>
          <a:p>
            <a:pPr lvl="1"/>
            <a:r>
              <a:rPr lang="en-US" sz="2000" dirty="0"/>
              <a:t>Maintenance of  landscapes on rights of way </a:t>
            </a:r>
            <a:br>
              <a:rPr lang="en-US" sz="2000" dirty="0"/>
            </a:br>
            <a:r>
              <a:rPr lang="en-US" sz="2000" dirty="0"/>
              <a:t>and in parks</a:t>
            </a:r>
          </a:p>
          <a:p>
            <a:pPr lvl="1"/>
            <a:r>
              <a:rPr lang="en-US" sz="2000" dirty="0"/>
              <a:t>Herbicide spraying</a:t>
            </a:r>
          </a:p>
          <a:p>
            <a:pPr lvl="1"/>
            <a:r>
              <a:rPr lang="en-US" sz="2000" dirty="0"/>
              <a:t>Annual flowers and bulb </a:t>
            </a:r>
          </a:p>
          <a:p>
            <a:pPr marL="457200" lvl="1" indent="0">
              <a:buNone/>
            </a:pPr>
            <a:r>
              <a:rPr lang="en-US" sz="2000" dirty="0"/>
              <a:t>     planting</a:t>
            </a:r>
          </a:p>
          <a:p>
            <a:pPr lvl="1"/>
            <a:r>
              <a:rPr lang="en-US" sz="2000" dirty="0"/>
              <a:t>Watering</a:t>
            </a:r>
          </a:p>
          <a:p>
            <a:pPr lvl="1"/>
            <a:r>
              <a:rPr lang="en-US" sz="2000" dirty="0"/>
              <a:t>Special Projects</a:t>
            </a:r>
          </a:p>
          <a:p>
            <a:pPr lvl="1"/>
            <a:r>
              <a:rPr lang="en-US" sz="2000" dirty="0"/>
              <a:t>Snow removal</a:t>
            </a:r>
          </a:p>
        </p:txBody>
      </p:sp>
      <p:pic>
        <p:nvPicPr>
          <p:cNvPr id="22532" name="Picture 5" descr="http://www.pristinelandscape.net/%7Epristine/uploads/Landscape_Mainten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4267200" cy="312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452438"/>
            <a:ext cx="7056437" cy="1400175"/>
          </a:xfrm>
        </p:spPr>
        <p:txBody>
          <a:bodyPr/>
          <a:lstStyle/>
          <a:p>
            <a:r>
              <a:rPr lang="en-US" dirty="0"/>
              <a:t>Landscape Maintenance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4495800" cy="4114800"/>
          </a:xfrm>
        </p:spPr>
        <p:txBody>
          <a:bodyPr/>
          <a:lstStyle/>
          <a:p>
            <a:r>
              <a:rPr lang="en-US" sz="2800" dirty="0"/>
              <a:t>55 Landscaped Acres</a:t>
            </a:r>
          </a:p>
          <a:p>
            <a:pPr marL="0" indent="0">
              <a:buNone/>
            </a:pPr>
            <a:r>
              <a:rPr lang="en-US" sz="2800" dirty="0"/>
              <a:t>    plus 18 ac Hwy 52</a:t>
            </a:r>
            <a:br>
              <a:rPr lang="en-US" sz="2800" dirty="0"/>
            </a:br>
            <a:r>
              <a:rPr lang="en-US" sz="2800" dirty="0"/>
              <a:t>     </a:t>
            </a:r>
          </a:p>
          <a:p>
            <a:r>
              <a:rPr lang="en-US" sz="2800" dirty="0"/>
              <a:t>Staff:</a:t>
            </a:r>
          </a:p>
          <a:p>
            <a:pPr lvl="1"/>
            <a:r>
              <a:rPr lang="en-US" sz="2400" dirty="0"/>
              <a:t>25 Full-time employees</a:t>
            </a:r>
          </a:p>
          <a:p>
            <a:pPr lvl="1"/>
            <a:r>
              <a:rPr lang="en-US" sz="2400" dirty="0"/>
              <a:t>6 Seasonal Employees</a:t>
            </a:r>
            <a:br>
              <a:rPr lang="en-US" sz="2400" dirty="0"/>
            </a:br>
            <a:endParaRPr lang="en-US" sz="2400" dirty="0"/>
          </a:p>
          <a:p>
            <a:r>
              <a:rPr lang="en-US" sz="2800" dirty="0"/>
              <a:t>Annual Budget:  $1.8 million</a:t>
            </a:r>
          </a:p>
          <a:p>
            <a:pPr lvl="1"/>
            <a:endParaRPr lang="en-US" sz="2400" dirty="0"/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1650" y="1981200"/>
            <a:ext cx="3086100" cy="4114800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US"/>
              <a:t>Landscape Maintenance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3075</TotalTime>
  <Words>518</Words>
  <Application>Microsoft Macintosh PowerPoint</Application>
  <PresentationFormat>On-screen Show (4:3)</PresentationFormat>
  <Paragraphs>119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Times New Roman</vt:lpstr>
      <vt:lpstr>Wingdings 3</vt:lpstr>
      <vt:lpstr>Ion</vt:lpstr>
      <vt:lpstr>Vegetation Management</vt:lpstr>
      <vt:lpstr>Vegetation Management</vt:lpstr>
      <vt:lpstr>Sections</vt:lpstr>
      <vt:lpstr>Grounds Maintenance</vt:lpstr>
      <vt:lpstr>Mowing</vt:lpstr>
      <vt:lpstr>PowerPoint Presentation</vt:lpstr>
      <vt:lpstr>PowerPoint Presentation</vt:lpstr>
      <vt:lpstr>Landscape Maintenance</vt:lpstr>
      <vt:lpstr>PowerPoint Presentation</vt:lpstr>
      <vt:lpstr>Landscape Maintenance</vt:lpstr>
      <vt:lpstr>PowerPoint Presentation</vt:lpstr>
      <vt:lpstr>PowerPoint Presentation</vt:lpstr>
      <vt:lpstr>Urban Forestry </vt:lpstr>
      <vt:lpstr>Urban Forestry</vt:lpstr>
      <vt:lpstr>Urban Forestry </vt:lpstr>
      <vt:lpstr>PowerPoint Presentation</vt:lpstr>
      <vt:lpstr>PowerPoint Presentation</vt:lpstr>
      <vt:lpstr>PowerPoint Presentation</vt:lpstr>
      <vt:lpstr>Cemetery Maintenance</vt:lpstr>
      <vt:lpstr>Vegetation Management</vt:lpstr>
      <vt:lpstr>PowerPoint Presentation</vt:lpstr>
      <vt:lpstr>PowerPoint Presentation</vt:lpstr>
      <vt:lpstr>PowerPoint Presentation</vt:lpstr>
    </vt:vector>
  </TitlesOfParts>
  <Company>City of Winston-Salem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Vegetation Management</dc:title>
  <dc:creator>James Mitchell</dc:creator>
  <cp:lastModifiedBy>Beauclair, Kinsey Catheryn</cp:lastModifiedBy>
  <cp:revision>136</cp:revision>
  <cp:lastPrinted>2017-03-21T12:21:54Z</cp:lastPrinted>
  <dcterms:created xsi:type="dcterms:W3CDTF">2003-09-25T18:58:30Z</dcterms:created>
  <dcterms:modified xsi:type="dcterms:W3CDTF">2023-05-23T13:50:46Z</dcterms:modified>
</cp:coreProperties>
</file>